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9" r:id="rId1"/>
  </p:sldMasterIdLst>
  <p:notesMasterIdLst>
    <p:notesMasterId r:id="rId17"/>
  </p:notesMasterIdLst>
  <p:sldIdLst>
    <p:sldId id="258" r:id="rId2"/>
    <p:sldId id="265" r:id="rId3"/>
    <p:sldId id="267" r:id="rId4"/>
    <p:sldId id="260" r:id="rId5"/>
    <p:sldId id="259" r:id="rId6"/>
    <p:sldId id="261" r:id="rId7"/>
    <p:sldId id="263" r:id="rId8"/>
    <p:sldId id="268" r:id="rId9"/>
    <p:sldId id="277" r:id="rId10"/>
    <p:sldId id="275" r:id="rId11"/>
    <p:sldId id="271" r:id="rId12"/>
    <p:sldId id="272" r:id="rId13"/>
    <p:sldId id="266" r:id="rId14"/>
    <p:sldId id="274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1D185-1B1B-6143-A1DA-91428C7DC563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6EF87-F0BA-C24D-8EA3-4D9141D45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7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9A70-E077-3B4C-94AA-5D927AC391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9A70-E077-3B4C-94AA-5D927AC391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9A70-E077-3B4C-94AA-5D927AC391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9A70-E077-3B4C-94AA-5D927AC391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1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D9A70-E077-3B4C-94AA-5D927AC391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4/23/15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933" y="2370667"/>
            <a:ext cx="741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Covenant Conference</a:t>
            </a:r>
          </a:p>
          <a:p>
            <a:pPr algn="ctr"/>
            <a:r>
              <a:rPr lang="en-US" sz="3600" dirty="0" smtClean="0"/>
              <a:t>April 11,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1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things we do that bring us face-to-face with Jesus (II Corinthians 3:18)</a:t>
            </a:r>
          </a:p>
          <a:p>
            <a:endParaRPr lang="en-US" sz="3200" dirty="0"/>
          </a:p>
          <a:p>
            <a:r>
              <a:rPr lang="en-US" sz="3200" dirty="0" smtClean="0"/>
              <a:t>The way we present ourselves to God so that we can be transformed (Romans 12:1-2)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630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50878"/>
            <a:ext cx="88222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Spiritual Practices - Transformation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		 Renewed Minds - Discernment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	</a:t>
            </a:r>
            <a:r>
              <a:rPr lang="en-US" sz="3600" dirty="0"/>
              <a:t>	</a:t>
            </a:r>
            <a:r>
              <a:rPr lang="en-US" sz="3600" dirty="0" smtClean="0"/>
              <a:t>		Ethics -Witness</a:t>
            </a:r>
            <a:endParaRPr lang="en-US" sz="36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263353" y="1930401"/>
            <a:ext cx="1958010" cy="863599"/>
          </a:xfrm>
          <a:prstGeom prst="straightConnector1">
            <a:avLst/>
          </a:prstGeom>
          <a:ln w="76200" cmpd="sng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707466" y="3640669"/>
            <a:ext cx="1540934" cy="795864"/>
          </a:xfrm>
          <a:prstGeom prst="straightConnector1">
            <a:avLst/>
          </a:prstGeom>
          <a:ln w="76200" cmpd="sng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88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6227" y="1512588"/>
            <a:ext cx="5378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Video of Ervin </a:t>
            </a:r>
            <a:r>
              <a:rPr lang="en-US" sz="3600" dirty="0" err="1" smtClean="0"/>
              <a:t>Stutzman</a:t>
            </a:r>
            <a:r>
              <a:rPr lang="en-US" sz="3600" dirty="0" smtClean="0"/>
              <a:t> and Terry </a:t>
            </a:r>
            <a:r>
              <a:rPr lang="en-US" sz="3600" dirty="0" err="1" smtClean="0"/>
              <a:t>Shue</a:t>
            </a:r>
            <a:r>
              <a:rPr lang="en-US" sz="3600" dirty="0" smtClean="0"/>
              <a:t> is here in the presentation you can download from the link I gave you.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583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8551646">
            <a:off x="211625" y="733506"/>
            <a:ext cx="1801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Top-down</a:t>
            </a:r>
            <a:endParaRPr lang="en-US" sz="2800" b="1" dirty="0">
              <a:ln w="12700">
                <a:noFill/>
                <a:prstDash val="solid"/>
              </a:ln>
            </a:endParaRPr>
          </a:p>
        </p:txBody>
      </p:sp>
      <p:sp>
        <p:nvSpPr>
          <p:cNvPr id="5" name="Rectangle 4"/>
          <p:cNvSpPr/>
          <p:nvPr/>
        </p:nvSpPr>
        <p:spPr>
          <a:xfrm rot="19238046">
            <a:off x="7032350" y="5371385"/>
            <a:ext cx="19688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Bottom-Up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5252370" y="239424"/>
            <a:ext cx="15886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Inclusive</a:t>
            </a:r>
          </a:p>
        </p:txBody>
      </p:sp>
      <p:sp>
        <p:nvSpPr>
          <p:cNvPr id="8" name="Rectangle 7"/>
          <p:cNvSpPr/>
          <p:nvPr/>
        </p:nvSpPr>
        <p:spPr>
          <a:xfrm rot="12917770">
            <a:off x="6863369" y="552202"/>
            <a:ext cx="19873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Conference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Authority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370" y="6061277"/>
            <a:ext cx="17779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Exclusive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 rot="2298191">
            <a:off x="-55211" y="5288077"/>
            <a:ext cx="26362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Congregational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Autonomy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7985634" y="2754703"/>
            <a:ext cx="9964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Bible 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-164404" y="2913385"/>
            <a:ext cx="14670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Context</a:t>
            </a:r>
          </a:p>
        </p:txBody>
      </p:sp>
      <p:sp>
        <p:nvSpPr>
          <p:cNvPr id="14" name="Oval 13"/>
          <p:cNvSpPr/>
          <p:nvPr/>
        </p:nvSpPr>
        <p:spPr>
          <a:xfrm>
            <a:off x="1908994" y="1159487"/>
            <a:ext cx="5411849" cy="46056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3019" y="6061277"/>
            <a:ext cx="197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Guidelines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2455333" y="290557"/>
            <a:ext cx="211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Canon Law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55332" y="1702479"/>
            <a:ext cx="438573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n w="12700">
                  <a:noFill/>
                  <a:prstDash val="solid"/>
                </a:ln>
              </a:rPr>
              <a:t>The Spiritual Practices of a </a:t>
            </a:r>
            <a:r>
              <a:rPr lang="en-US" sz="4000" b="1" dirty="0" smtClean="0">
                <a:ln w="12700">
                  <a:noFill/>
                  <a:prstDash val="solid"/>
                </a:ln>
              </a:rPr>
              <a:t>Covenanted People Seeking Transformation</a:t>
            </a:r>
            <a:endParaRPr lang="en-US" sz="4000" b="1" dirty="0">
              <a:ln w="12700">
                <a:noFill/>
                <a:prstDash val="solid"/>
              </a:ln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0266" y="1800493"/>
            <a:ext cx="833120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3000"/>
              </a:spcAft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do you look forward </a:t>
            </a:r>
            <a:r>
              <a:rPr lang="en-US" sz="3600" dirty="0" smtClean="0"/>
              <a:t>to if </a:t>
            </a:r>
            <a:r>
              <a:rPr lang="en-US" sz="3600" dirty="0"/>
              <a:t>we move </a:t>
            </a:r>
            <a:r>
              <a:rPr lang="en-US" sz="3600" dirty="0" smtClean="0"/>
              <a:t>forward with this model?</a:t>
            </a:r>
            <a:endParaRPr lang="en-US" sz="3600" dirty="0"/>
          </a:p>
          <a:p>
            <a:pPr marL="342900" lvl="0" indent="-342900">
              <a:spcAft>
                <a:spcPts val="3000"/>
              </a:spcAft>
              <a:buFont typeface="+mj-lt"/>
              <a:buAutoNum type="arabicPeriod"/>
            </a:pPr>
            <a:r>
              <a:rPr lang="en-US" sz="3600" dirty="0"/>
              <a:t>What changes do you need in order to embrace the covenant?</a:t>
            </a:r>
          </a:p>
          <a:p>
            <a:pPr marL="342900" lvl="0" indent="-342900">
              <a:spcAft>
                <a:spcPts val="3000"/>
              </a:spcAft>
              <a:buFont typeface="+mj-lt"/>
              <a:buAutoNum type="arabicPeriod"/>
            </a:pPr>
            <a:r>
              <a:rPr lang="en-US" sz="3600" dirty="0" smtClean="0"/>
              <a:t>What are your fears if we move forward with this?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06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8837"/>
            <a:ext cx="9144000" cy="530063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Not </a:t>
            </a:r>
            <a:r>
              <a:rPr lang="en-US" sz="2800" dirty="0"/>
              <a:t>making decisions</a:t>
            </a:r>
          </a:p>
          <a:p>
            <a:pPr lvl="0"/>
            <a:r>
              <a:rPr lang="en-US" sz="2800" dirty="0" smtClean="0"/>
              <a:t>Identify why such a model is needed now. </a:t>
            </a:r>
          </a:p>
          <a:p>
            <a:pPr lvl="0"/>
            <a:r>
              <a:rPr lang="en-US" sz="2800" dirty="0" smtClean="0"/>
              <a:t>To interpret and test </a:t>
            </a:r>
            <a:r>
              <a:rPr lang="en-US" sz="2800" dirty="0"/>
              <a:t>the level of support for the covenant model with </a:t>
            </a:r>
            <a:r>
              <a:rPr lang="en-US" sz="2800" dirty="0" smtClean="0"/>
              <a:t>key congregational </a:t>
            </a:r>
            <a:r>
              <a:rPr lang="en-US" sz="2800" dirty="0"/>
              <a:t>leaders.</a:t>
            </a:r>
          </a:p>
          <a:p>
            <a:pPr lvl="0"/>
            <a:r>
              <a:rPr lang="en-US" sz="2800" dirty="0"/>
              <a:t>Prepare to equip our delegates to engage this model at annual meeting this summer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6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93799"/>
            <a:ext cx="8805333" cy="5122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Polity can be defined simply as: 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000" dirty="0" smtClean="0"/>
              <a:t>“The way we do things around here.”</a:t>
            </a:r>
          </a:p>
          <a:p>
            <a:pPr marL="0" indent="0" algn="ctr">
              <a:buNone/>
            </a:pPr>
            <a:r>
              <a:rPr lang="en-US" sz="2800" dirty="0" smtClean="0"/>
              <a:t>or</a:t>
            </a:r>
          </a:p>
          <a:p>
            <a:pPr marL="0" indent="0" algn="ctr">
              <a:buNone/>
            </a:pPr>
            <a:r>
              <a:rPr lang="en-US" sz="4000" dirty="0" smtClean="0"/>
              <a:t>“How we keep our house in order.”</a:t>
            </a:r>
            <a:endParaRPr lang="en-US" sz="40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180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8551646">
            <a:off x="211625" y="733506"/>
            <a:ext cx="1801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Top-down</a:t>
            </a:r>
            <a:endParaRPr lang="en-US" sz="2800" b="1" dirty="0">
              <a:ln w="12700">
                <a:noFill/>
                <a:prstDash val="solid"/>
              </a:ln>
            </a:endParaRPr>
          </a:p>
        </p:txBody>
      </p:sp>
      <p:sp>
        <p:nvSpPr>
          <p:cNvPr id="5" name="Rectangle 4"/>
          <p:cNvSpPr/>
          <p:nvPr/>
        </p:nvSpPr>
        <p:spPr>
          <a:xfrm rot="19238046">
            <a:off x="7032350" y="5371385"/>
            <a:ext cx="19688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Bottom-Up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5063119" y="239424"/>
            <a:ext cx="15886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Inclusive</a:t>
            </a:r>
          </a:p>
        </p:txBody>
      </p:sp>
      <p:sp>
        <p:nvSpPr>
          <p:cNvPr id="8" name="Rectangle 7"/>
          <p:cNvSpPr/>
          <p:nvPr/>
        </p:nvSpPr>
        <p:spPr>
          <a:xfrm rot="12917770">
            <a:off x="6863369" y="552202"/>
            <a:ext cx="19873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Conference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Authority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3119" y="6061277"/>
            <a:ext cx="17779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Exclusive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 rot="2298191">
            <a:off x="-55211" y="5288077"/>
            <a:ext cx="26362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Congregational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Autonomy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7985634" y="2966397"/>
            <a:ext cx="9964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Bible 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-164404" y="2913385"/>
            <a:ext cx="14670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Context</a:t>
            </a:r>
          </a:p>
        </p:txBody>
      </p:sp>
      <p:sp>
        <p:nvSpPr>
          <p:cNvPr id="14" name="Oval 13"/>
          <p:cNvSpPr/>
          <p:nvPr/>
        </p:nvSpPr>
        <p:spPr>
          <a:xfrm>
            <a:off x="1908994" y="1159487"/>
            <a:ext cx="5411849" cy="46056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74740" y="1946439"/>
            <a:ext cx="491502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noFill/>
                  <a:prstDash val="solid"/>
                </a:ln>
              </a:rPr>
              <a:t>What CAN</a:t>
            </a:r>
          </a:p>
          <a:p>
            <a:pPr algn="ctr"/>
            <a:r>
              <a:rPr lang="en-US" sz="4000" b="1" cap="none" spc="0" dirty="0" smtClean="0">
                <a:ln w="12700">
                  <a:noFill/>
                  <a:prstDash val="solid"/>
                </a:ln>
              </a:rPr>
              <a:t> we </a:t>
            </a:r>
            <a:r>
              <a:rPr lang="en-US" sz="4000" b="1" dirty="0">
                <a:ln w="12700">
                  <a:noFill/>
                  <a:prstDash val="solid"/>
                </a:ln>
              </a:rPr>
              <a:t>s</a:t>
            </a:r>
            <a:r>
              <a:rPr lang="en-US" sz="4000" b="1" cap="none" spc="0" dirty="0" smtClean="0">
                <a:ln w="12700">
                  <a:noFill/>
                  <a:prstDash val="solid"/>
                </a:ln>
              </a:rPr>
              <a:t>ay </a:t>
            </a:r>
          </a:p>
          <a:p>
            <a:pPr algn="ctr"/>
            <a:r>
              <a:rPr lang="en-US" sz="4000" b="1" dirty="0">
                <a:ln w="12700">
                  <a:noFill/>
                  <a:prstDash val="solid"/>
                </a:ln>
              </a:rPr>
              <a:t>a</a:t>
            </a:r>
            <a:r>
              <a:rPr lang="en-US" sz="4000" b="1" cap="none" spc="0" dirty="0" smtClean="0">
                <a:ln w="12700">
                  <a:noFill/>
                  <a:prstDash val="solid"/>
                </a:ln>
              </a:rPr>
              <a:t>bout </a:t>
            </a:r>
          </a:p>
          <a:p>
            <a:pPr algn="ctr"/>
            <a:r>
              <a:rPr lang="en-US" sz="4000" b="1" cap="none" spc="0" dirty="0" smtClean="0">
                <a:ln w="12700">
                  <a:noFill/>
                  <a:prstDash val="solid"/>
                </a:ln>
              </a:rPr>
              <a:t>Mennonite Polity??</a:t>
            </a:r>
            <a:endParaRPr lang="en-US" sz="40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3019" y="6061277"/>
            <a:ext cx="197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Guidelines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2455333" y="290557"/>
            <a:ext cx="211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Canon Law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302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 animBg="1"/>
      <p:bldP spid="16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5400000">
            <a:off x="-5718" y="3833394"/>
            <a:ext cx="1785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Papal</a:t>
            </a:r>
            <a:endParaRPr lang="en-US" sz="2800" dirty="0">
              <a:solidFill>
                <a:schemeClr val="accent3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60539" y="2981541"/>
            <a:ext cx="7301796" cy="52779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6905" y="2970664"/>
            <a:ext cx="0" cy="268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0414" y="3010482"/>
            <a:ext cx="0" cy="268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714602" y="3900039"/>
            <a:ext cx="1917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Episcopal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2771605" y="4606395"/>
            <a:ext cx="325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Presbytery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4240888" y="4026826"/>
            <a:ext cx="209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8C891"/>
                </a:solidFill>
              </a:rPr>
              <a:t>Conference</a:t>
            </a:r>
            <a:endParaRPr lang="en-US" sz="2800" dirty="0">
              <a:solidFill>
                <a:srgbClr val="F8C89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5412091" y="4428901"/>
            <a:ext cx="2823514" cy="5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Congregational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752078" y="4209213"/>
            <a:ext cx="2820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8C891"/>
                </a:solidFill>
              </a:rPr>
              <a:t>Radical Congregationa</a:t>
            </a:r>
            <a:r>
              <a:rPr lang="en-US" sz="2800" dirty="0">
                <a:solidFill>
                  <a:srgbClr val="F8C891"/>
                </a:solidFill>
              </a:rPr>
              <a:t>l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400410" y="3055146"/>
            <a:ext cx="1" cy="184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290123" y="3034320"/>
            <a:ext cx="1" cy="1908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62335" y="2984541"/>
            <a:ext cx="0" cy="294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3" idx="1"/>
          </p:cNvCxnSpPr>
          <p:nvPr/>
        </p:nvCxnSpPr>
        <p:spPr>
          <a:xfrm>
            <a:off x="6823848" y="3074080"/>
            <a:ext cx="0" cy="2019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86051" y="331282"/>
            <a:ext cx="7103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Polity Continuum</a:t>
            </a:r>
            <a:endParaRPr lang="en-US" sz="3600" b="1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156352" y="2627317"/>
            <a:ext cx="0" cy="26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564981" y="2627317"/>
            <a:ext cx="0" cy="3069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5400000">
            <a:off x="5410055" y="1683785"/>
            <a:ext cx="169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OM </a:t>
            </a:r>
            <a:r>
              <a:rPr lang="en-US" sz="2400" dirty="0" err="1" smtClean="0"/>
              <a:t>Menn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5787484" y="1688992"/>
            <a:ext cx="1680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GC </a:t>
            </a:r>
            <a:r>
              <a:rPr lang="en-US" sz="2400" dirty="0" err="1" smtClean="0"/>
              <a:t>Menn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94342" y="3010482"/>
            <a:ext cx="0" cy="291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5400000">
            <a:off x="3090885" y="3625955"/>
            <a:ext cx="1296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8C891"/>
                </a:solidFill>
              </a:rPr>
              <a:t>Synod</a:t>
            </a:r>
            <a:endParaRPr lang="en-US" sz="2800" dirty="0">
              <a:solidFill>
                <a:srgbClr val="F8C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75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47" grpId="0"/>
      <p:bldP spid="4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63" y="237992"/>
            <a:ext cx="7753683" cy="6977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Why the rise of “polity talk” 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55171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1421901" y="1339157"/>
            <a:ext cx="27610" cy="4417835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21901" y="5756992"/>
            <a:ext cx="6184582" cy="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1901" y="5903893"/>
            <a:ext cx="2471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Societal Complexity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71413" y="6143553"/>
            <a:ext cx="4735070" cy="1380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5400000">
            <a:off x="-13436" y="4458919"/>
            <a:ext cx="16420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Internal Diversity</a:t>
            </a:r>
            <a:endParaRPr lang="en-US" sz="28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914400" y="1339157"/>
            <a:ext cx="0" cy="2775796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573755" y="1504825"/>
            <a:ext cx="4707460" cy="4100304"/>
          </a:xfrm>
          <a:prstGeom prst="straightConnector1">
            <a:avLst/>
          </a:prstGeom>
          <a:ln w="508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124649">
            <a:off x="3173085" y="3185389"/>
            <a:ext cx="3185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Need for clarifying  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ow we do things around here</a:t>
            </a:r>
          </a:p>
        </p:txBody>
      </p:sp>
    </p:spTree>
    <p:extLst>
      <p:ext uri="{BB962C8B-B14F-4D97-AF65-F5344CB8AC3E}">
        <p14:creationId xmlns:p14="http://schemas.microsoft.com/office/powerpoint/2010/main" val="390922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Membership as described in our Bylaws, Article III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892258"/>
            <a:ext cx="8974667" cy="4461933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Subscribes</a:t>
            </a:r>
            <a:r>
              <a:rPr lang="en-US" sz="2800" dirty="0"/>
              <a:t> to the Biblical faith as expressed in the </a:t>
            </a:r>
            <a:r>
              <a:rPr lang="en-US" sz="2800" i="1" dirty="0" smtClean="0"/>
              <a:t>Confession </a:t>
            </a:r>
            <a:r>
              <a:rPr lang="en-US" sz="2800" i="1" dirty="0"/>
              <a:t>of Faith in a Mennonite Perspective 1995 </a:t>
            </a:r>
            <a:r>
              <a:rPr lang="en-US" sz="2800" dirty="0"/>
              <a:t>or any succeeding </a:t>
            </a:r>
            <a:r>
              <a:rPr lang="en-US" sz="2800" i="1" dirty="0"/>
              <a:t>Confession of Faith in a Mennonite Perspective; </a:t>
            </a:r>
            <a:endParaRPr lang="en-US" sz="2800" dirty="0"/>
          </a:p>
          <a:p>
            <a:r>
              <a:rPr lang="en-US" sz="2800" dirty="0"/>
              <a:t>Agrees to follow the </a:t>
            </a:r>
            <a:r>
              <a:rPr lang="en-US" sz="2800" u="sng" dirty="0"/>
              <a:t>principles and guidelines </a:t>
            </a:r>
            <a:r>
              <a:rPr lang="en-US" sz="2800" dirty="0"/>
              <a:t>set forth in these Bylaws;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Member Congregations recognize that they may not always be in agreement </a:t>
            </a:r>
            <a:r>
              <a:rPr lang="en-US" sz="2800" b="1" dirty="0"/>
              <a:t>on all </a:t>
            </a:r>
            <a:r>
              <a:rPr lang="en-US" sz="2800" b="1" u="sng" dirty="0"/>
              <a:t>significant</a:t>
            </a:r>
            <a:r>
              <a:rPr lang="en-US" sz="2800" b="1" dirty="0"/>
              <a:t> levels</a:t>
            </a:r>
            <a:r>
              <a:rPr lang="en-US" sz="2800" dirty="0"/>
              <a:t> of faith and practice.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7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711697"/>
          </a:xfrm>
        </p:spPr>
        <p:txBody>
          <a:bodyPr/>
          <a:lstStyle/>
          <a:p>
            <a:r>
              <a:rPr lang="en-US" sz="3200" dirty="0" smtClean="0"/>
              <a:t>Contracts vs. Covenants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9533" y="663608"/>
            <a:ext cx="3657600" cy="639762"/>
          </a:xfrm>
        </p:spPr>
        <p:txBody>
          <a:bodyPr/>
          <a:lstStyle/>
          <a:p>
            <a:r>
              <a:rPr lang="en-US" dirty="0" smtClean="0"/>
              <a:t>Contracts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1303370"/>
            <a:ext cx="4334933" cy="555463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Individuals choose and create community as they deem necessary</a:t>
            </a:r>
          </a:p>
          <a:p>
            <a:pPr lvl="0"/>
            <a:r>
              <a:rPr lang="en-US" sz="2800" dirty="0"/>
              <a:t>Fosters a union of </a:t>
            </a:r>
            <a:r>
              <a:rPr lang="en-US" sz="2800" i="1" dirty="0"/>
              <a:t>interests </a:t>
            </a:r>
            <a:r>
              <a:rPr lang="en-US" sz="2800" dirty="0"/>
              <a:t>(is this church helping me grow, meeting my needs?)</a:t>
            </a:r>
          </a:p>
          <a:p>
            <a:pPr lvl="0"/>
            <a:r>
              <a:rPr lang="en-US" sz="2800" dirty="0"/>
              <a:t>Locate religious authority and accountability in the individual’s </a:t>
            </a:r>
            <a:r>
              <a:rPr lang="en-US" sz="2800" i="1" dirty="0"/>
              <a:t>personal relationship with God</a:t>
            </a:r>
            <a:endParaRPr lang="en-US" sz="2800" dirty="0"/>
          </a:p>
          <a:p>
            <a:r>
              <a:rPr lang="en-US" sz="2800" dirty="0"/>
              <a:t>Are conditional: If the community ceases to meet my needs, the relationship is legitimately nullified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173133" y="663608"/>
            <a:ext cx="3657600" cy="639762"/>
          </a:xfrm>
        </p:spPr>
        <p:txBody>
          <a:bodyPr/>
          <a:lstStyle/>
          <a:p>
            <a:r>
              <a:rPr lang="en-US" dirty="0" smtClean="0"/>
              <a:t>Covenants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303370"/>
            <a:ext cx="4419600" cy="5531581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  <a:spcAft>
                <a:spcPts val="2400"/>
              </a:spcAft>
            </a:pPr>
            <a:r>
              <a:rPr lang="en-US" sz="2600" dirty="0">
                <a:latin typeface="+mj-lt"/>
              </a:rPr>
              <a:t>The community is the choice and gift of </a:t>
            </a:r>
            <a:r>
              <a:rPr lang="en-US" sz="2600" dirty="0" smtClean="0">
                <a:latin typeface="+mj-lt"/>
              </a:rPr>
              <a:t>God</a:t>
            </a:r>
            <a:endParaRPr lang="en-US" sz="2600" dirty="0">
              <a:latin typeface="+mj-lt"/>
            </a:endParaRPr>
          </a:p>
          <a:p>
            <a:pPr lvl="0">
              <a:lnSpc>
                <a:spcPct val="80000"/>
              </a:lnSpc>
              <a:spcAft>
                <a:spcPts val="600"/>
              </a:spcAft>
            </a:pPr>
            <a:r>
              <a:rPr lang="en-US" sz="2600" dirty="0">
                <a:latin typeface="+mj-lt"/>
              </a:rPr>
              <a:t>Fosters a union of </a:t>
            </a:r>
            <a:r>
              <a:rPr lang="en-US" sz="2600" i="1" dirty="0">
                <a:latin typeface="+mj-lt"/>
              </a:rPr>
              <a:t>persons </a:t>
            </a:r>
            <a:r>
              <a:rPr lang="en-US" sz="2600" dirty="0">
                <a:latin typeface="+mj-lt"/>
              </a:rPr>
              <a:t>(we </a:t>
            </a:r>
            <a:r>
              <a:rPr lang="en-US" sz="2600" dirty="0" smtClean="0">
                <a:latin typeface="+mj-lt"/>
              </a:rPr>
              <a:t>give of </a:t>
            </a:r>
            <a:r>
              <a:rPr lang="en-US" sz="2600" dirty="0">
                <a:latin typeface="+mj-lt"/>
              </a:rPr>
              <a:t>our very selves to each other)                 </a:t>
            </a:r>
          </a:p>
          <a:p>
            <a:pPr lvl="0">
              <a:lnSpc>
                <a:spcPct val="80000"/>
              </a:lnSpc>
              <a:spcAft>
                <a:spcPts val="1200"/>
              </a:spcAft>
            </a:pPr>
            <a:r>
              <a:rPr lang="en-US" sz="2600" dirty="0">
                <a:latin typeface="+mj-lt"/>
              </a:rPr>
              <a:t>Locate authority and accountability in the </a:t>
            </a:r>
            <a:r>
              <a:rPr lang="en-US" sz="2600" i="1" dirty="0">
                <a:latin typeface="+mj-lt"/>
              </a:rPr>
              <a:t>church’s mutual discernment.</a:t>
            </a:r>
            <a:endParaRPr lang="en-US" sz="26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+mj-lt"/>
              </a:rPr>
              <a:t>Are unconditional: Grounded in the self-giving, steadfast love of God. </a:t>
            </a:r>
          </a:p>
        </p:txBody>
      </p:sp>
    </p:spTree>
    <p:extLst>
      <p:ext uri="{BB962C8B-B14F-4D97-AF65-F5344CB8AC3E}">
        <p14:creationId xmlns:p14="http://schemas.microsoft.com/office/powerpoint/2010/main" val="272737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8551646">
            <a:off x="211625" y="733506"/>
            <a:ext cx="1801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Top-down</a:t>
            </a:r>
            <a:endParaRPr lang="en-US" sz="2800" b="1" dirty="0">
              <a:ln w="12700">
                <a:noFill/>
                <a:prstDash val="solid"/>
              </a:ln>
            </a:endParaRPr>
          </a:p>
        </p:txBody>
      </p:sp>
      <p:sp>
        <p:nvSpPr>
          <p:cNvPr id="5" name="Rectangle 4"/>
          <p:cNvSpPr/>
          <p:nvPr/>
        </p:nvSpPr>
        <p:spPr>
          <a:xfrm rot="19238046">
            <a:off x="7032350" y="5371385"/>
            <a:ext cx="19688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Bottom-Up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7" name="Rectangle 6"/>
          <p:cNvSpPr/>
          <p:nvPr/>
        </p:nvSpPr>
        <p:spPr>
          <a:xfrm rot="10800000">
            <a:off x="5252370" y="239424"/>
            <a:ext cx="15886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noFill/>
                  <a:prstDash val="solid"/>
                </a:ln>
              </a:rPr>
              <a:t>Inclusive</a:t>
            </a:r>
          </a:p>
        </p:txBody>
      </p:sp>
      <p:sp>
        <p:nvSpPr>
          <p:cNvPr id="8" name="Rectangle 7"/>
          <p:cNvSpPr/>
          <p:nvPr/>
        </p:nvSpPr>
        <p:spPr>
          <a:xfrm rot="12917770">
            <a:off x="6863369" y="552202"/>
            <a:ext cx="19873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Conference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Authority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2370" y="6061277"/>
            <a:ext cx="177794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Exclusive</a:t>
            </a:r>
            <a:endParaRPr lang="en-US" sz="2800" b="1" cap="none" spc="0" dirty="0">
              <a:ln w="12700">
                <a:noFill/>
                <a:prstDash val="solid"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 rot="2298191">
            <a:off x="-55211" y="5288077"/>
            <a:ext cx="26362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Congregational </a:t>
            </a:r>
          </a:p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Autonomy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7985634" y="2754703"/>
            <a:ext cx="9964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Bible 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-164404" y="2913385"/>
            <a:ext cx="14670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noFill/>
                  <a:prstDash val="solid"/>
                </a:ln>
              </a:rPr>
              <a:t>Context</a:t>
            </a:r>
          </a:p>
        </p:txBody>
      </p:sp>
      <p:sp>
        <p:nvSpPr>
          <p:cNvPr id="14" name="Oval 13"/>
          <p:cNvSpPr/>
          <p:nvPr/>
        </p:nvSpPr>
        <p:spPr>
          <a:xfrm>
            <a:off x="1908994" y="1159487"/>
            <a:ext cx="5411849" cy="46056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3019" y="6061277"/>
            <a:ext cx="1978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Guidelines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10800000">
            <a:off x="2455333" y="290557"/>
            <a:ext cx="2116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Canon Law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066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506</TotalTime>
  <Words>488</Words>
  <Application>Microsoft Macintosh PowerPoint</Application>
  <PresentationFormat>On-screen Show (4:3)</PresentationFormat>
  <Paragraphs>111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Folio</vt:lpstr>
      <vt:lpstr>PowerPoint Presentation</vt:lpstr>
      <vt:lpstr>Objectives for the Day</vt:lpstr>
      <vt:lpstr>PowerPoint Presentation</vt:lpstr>
      <vt:lpstr>PowerPoint Presentation</vt:lpstr>
      <vt:lpstr>PowerPoint Presentation</vt:lpstr>
      <vt:lpstr>Why the rise of “polity talk” now?</vt:lpstr>
      <vt:lpstr>Membership as described in our Bylaws, Article III</vt:lpstr>
      <vt:lpstr>Contracts vs. Covenants</vt:lpstr>
      <vt:lpstr>PowerPoint Presentation</vt:lpstr>
      <vt:lpstr>PowerPoint Presentation</vt:lpstr>
      <vt:lpstr>Spiritual Practices</vt:lpstr>
      <vt:lpstr>PowerPoint Presentation</vt:lpstr>
      <vt:lpstr>PowerPoint Presentation</vt:lpstr>
      <vt:lpstr>PowerPoint Presentation</vt:lpstr>
      <vt:lpstr>Questions for Feedback</vt:lpstr>
    </vt:vector>
  </TitlesOfParts>
  <Company>Central Plains Mennonite Conferene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Boshart</dc:creator>
  <cp:lastModifiedBy>Erin Ramer</cp:lastModifiedBy>
  <cp:revision>37</cp:revision>
  <dcterms:created xsi:type="dcterms:W3CDTF">2014-11-14T15:18:11Z</dcterms:created>
  <dcterms:modified xsi:type="dcterms:W3CDTF">2015-04-23T18:30:02Z</dcterms:modified>
</cp:coreProperties>
</file>