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9"/>
  </p:notesMasterIdLst>
  <p:sldIdLst>
    <p:sldId id="256" r:id="rId2"/>
    <p:sldId id="263" r:id="rId3"/>
    <p:sldId id="278" r:id="rId4"/>
    <p:sldId id="264" r:id="rId5"/>
    <p:sldId id="265" r:id="rId6"/>
    <p:sldId id="262" r:id="rId7"/>
    <p:sldId id="266" r:id="rId8"/>
    <p:sldId id="258" r:id="rId9"/>
    <p:sldId id="283" r:id="rId10"/>
    <p:sldId id="267" r:id="rId11"/>
    <p:sldId id="285" r:id="rId12"/>
    <p:sldId id="284" r:id="rId13"/>
    <p:sldId id="286" r:id="rId14"/>
    <p:sldId id="280" r:id="rId15"/>
    <p:sldId id="287" r:id="rId16"/>
    <p:sldId id="288" r:id="rId17"/>
    <p:sldId id="274"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6" autoAdjust="0"/>
    <p:restoredTop sz="87102" autoAdjust="0"/>
  </p:normalViewPr>
  <p:slideViewPr>
    <p:cSldViewPr snapToGrid="0">
      <p:cViewPr varScale="1">
        <p:scale>
          <a:sx n="91" d="100"/>
          <a:sy n="91" d="100"/>
        </p:scale>
        <p:origin x="-432" y="-12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CDD74C-C65E-314D-B927-4FF1F5AFA1B7}" type="datetimeFigureOut">
              <a:rPr lang="en-US" smtClean="0"/>
              <a:t>1/19/16</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2FAAEC-9CE3-634D-BDD1-14A2190A910B}" type="slidenum">
              <a:rPr lang="en-US" smtClean="0"/>
              <a:t>‹#›</a:t>
            </a:fld>
            <a:endParaRPr lang="en-US"/>
          </a:p>
        </p:txBody>
      </p:sp>
    </p:spTree>
    <p:extLst>
      <p:ext uri="{BB962C8B-B14F-4D97-AF65-F5344CB8AC3E}">
        <p14:creationId xmlns:p14="http://schemas.microsoft.com/office/powerpoint/2010/main" val="10118360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**Fill in the slide with the responses you got from last session.</a:t>
            </a:r>
          </a:p>
          <a:p>
            <a:endParaRPr lang="en-US" dirty="0"/>
          </a:p>
        </p:txBody>
      </p:sp>
      <p:sp>
        <p:nvSpPr>
          <p:cNvPr id="4" name="Slide Number Placeholder 3"/>
          <p:cNvSpPr>
            <a:spLocks noGrp="1"/>
          </p:cNvSpPr>
          <p:nvPr>
            <p:ph type="sldNum" sz="quarter" idx="10"/>
          </p:nvPr>
        </p:nvSpPr>
        <p:spPr/>
        <p:txBody>
          <a:bodyPr/>
          <a:lstStyle/>
          <a:p>
            <a:fld id="{2F2FAAEC-9CE3-634D-BDD1-14A2190A910B}" type="slidenum">
              <a:rPr lang="en-US" smtClean="0"/>
              <a:t>2</a:t>
            </a:fld>
            <a:endParaRPr lang="en-US"/>
          </a:p>
        </p:txBody>
      </p:sp>
    </p:spTree>
    <p:extLst>
      <p:ext uri="{BB962C8B-B14F-4D97-AF65-F5344CB8AC3E}">
        <p14:creationId xmlns:p14="http://schemas.microsoft.com/office/powerpoint/2010/main" val="3528690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1/19/16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t>1/19/16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t>1/19/16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t>1/19/16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t>1/19/16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t>1/19/16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D5A53AF-48EA-489D-8260-9DCAB666386A}" type="datetimeFigureOut">
              <a:rPr lang="en-US" dirty="0"/>
              <a:t>1/19/16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1/19/16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1/19/16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1/19/16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1/19/16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1/19/16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1/19/16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1/19/16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1/19/16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t>1/19/16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t>1/19/16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1/19/16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dirty="0" smtClean="0"/>
              <a:t>Being God’s Faithful Community: </a:t>
            </a:r>
            <a:br>
              <a:rPr lang="en-US" sz="4800" dirty="0" smtClean="0"/>
            </a:br>
            <a:r>
              <a:rPr lang="en-US" sz="4800" i="1" dirty="0" smtClean="0"/>
              <a:t>A Covenant of Spiritual Practices</a:t>
            </a:r>
            <a:endParaRPr lang="en-US" sz="4800" dirty="0"/>
          </a:p>
        </p:txBody>
      </p:sp>
      <p:sp>
        <p:nvSpPr>
          <p:cNvPr id="3" name="Subtitle 2"/>
          <p:cNvSpPr>
            <a:spLocks noGrp="1"/>
          </p:cNvSpPr>
          <p:nvPr>
            <p:ph type="subTitle" idx="1"/>
          </p:nvPr>
        </p:nvSpPr>
        <p:spPr/>
        <p:txBody>
          <a:bodyPr>
            <a:normAutofit fontScale="92500" lnSpcReduction="20000"/>
          </a:bodyPr>
          <a:lstStyle/>
          <a:p>
            <a:r>
              <a:rPr lang="en-US" dirty="0" smtClean="0"/>
              <a:t>Session </a:t>
            </a:r>
            <a:r>
              <a:rPr lang="en-US" dirty="0"/>
              <a:t>4</a:t>
            </a:r>
            <a:r>
              <a:rPr lang="en-US" dirty="0" smtClean="0"/>
              <a:t>:  How do we trust the Holy Spirit to be at work as we face difficult issues?</a:t>
            </a:r>
            <a:endParaRPr lang="en-US" dirty="0"/>
          </a:p>
        </p:txBody>
      </p:sp>
    </p:spTree>
    <p:extLst>
      <p:ext uri="{BB962C8B-B14F-4D97-AF65-F5344CB8AC3E}">
        <p14:creationId xmlns:p14="http://schemas.microsoft.com/office/powerpoint/2010/main" val="18601678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Discuss how we </a:t>
            </a:r>
            <a:r>
              <a:rPr lang="en-US" sz="4400" b="1" dirty="0" smtClean="0"/>
              <a:t>trust</a:t>
            </a:r>
            <a:r>
              <a:rPr lang="en-US" sz="4400" dirty="0" smtClean="0"/>
              <a:t> and </a:t>
            </a:r>
            <a:r>
              <a:rPr lang="en-US" sz="4400" b="1" dirty="0" smtClean="0"/>
              <a:t>discern</a:t>
            </a:r>
            <a:r>
              <a:rPr lang="en-US" sz="4400" dirty="0" smtClean="0"/>
              <a:t> the work of the Holy Spirit for facing difficult issues	</a:t>
            </a:r>
            <a:endParaRPr lang="en-US" sz="4400" dirty="0"/>
          </a:p>
        </p:txBody>
      </p:sp>
      <p:sp>
        <p:nvSpPr>
          <p:cNvPr id="3" name="Content Placeholder 2"/>
          <p:cNvSpPr>
            <a:spLocks noGrp="1"/>
          </p:cNvSpPr>
          <p:nvPr>
            <p:ph idx="1"/>
          </p:nvPr>
        </p:nvSpPr>
        <p:spPr/>
        <p:txBody>
          <a:bodyPr>
            <a:normAutofit/>
          </a:bodyPr>
          <a:lstStyle/>
          <a:p>
            <a:pPr marL="0" indent="0">
              <a:buNone/>
            </a:pPr>
            <a:r>
              <a:rPr lang="en-US" dirty="0" smtClean="0"/>
              <a:t>At our 2012 regional meetings, it was very clear that most of our congregations express love for one another and trust that other congregations are sincere in their desire to follow Jesus. Because we love and trust each other, we covenant to submit to clear and reliable pathways for communal biblical discernment when considering beliefs and practices that differ from the broader church. Speaking clearly and listening well, we agree to the following pathways for discernment. (PP Trait 12)</a:t>
            </a:r>
          </a:p>
          <a:p>
            <a:pPr marL="0" indent="0">
              <a:buNone/>
            </a:pPr>
            <a:endParaRPr lang="en-US" dirty="0"/>
          </a:p>
        </p:txBody>
      </p:sp>
    </p:spTree>
    <p:extLst>
      <p:ext uri="{BB962C8B-B14F-4D97-AF65-F5344CB8AC3E}">
        <p14:creationId xmlns:p14="http://schemas.microsoft.com/office/powerpoint/2010/main" val="114334747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Discuss how we </a:t>
            </a:r>
            <a:r>
              <a:rPr lang="en-US" sz="4400" b="1" dirty="0" smtClean="0"/>
              <a:t>trust</a:t>
            </a:r>
            <a:r>
              <a:rPr lang="en-US" sz="4400" dirty="0" smtClean="0"/>
              <a:t> and </a:t>
            </a:r>
            <a:r>
              <a:rPr lang="en-US" sz="4400" b="1" dirty="0" smtClean="0"/>
              <a:t>discern</a:t>
            </a:r>
            <a:r>
              <a:rPr lang="en-US" sz="4400" dirty="0" smtClean="0"/>
              <a:t> the work of the Holy Spirit for facing difficult issues	</a:t>
            </a:r>
            <a:endParaRPr lang="en-US" sz="4400" dirty="0"/>
          </a:p>
        </p:txBody>
      </p:sp>
      <p:sp>
        <p:nvSpPr>
          <p:cNvPr id="3" name="Content Placeholder 2"/>
          <p:cNvSpPr>
            <a:spLocks noGrp="1"/>
          </p:cNvSpPr>
          <p:nvPr>
            <p:ph idx="1"/>
          </p:nvPr>
        </p:nvSpPr>
        <p:spPr/>
        <p:txBody>
          <a:bodyPr>
            <a:normAutofit/>
          </a:bodyPr>
          <a:lstStyle/>
          <a:p>
            <a:pPr marL="0" indent="0">
              <a:buNone/>
            </a:pPr>
            <a:r>
              <a:rPr lang="en-US" smtClean="0"/>
              <a:t>When </a:t>
            </a:r>
            <a:r>
              <a:rPr lang="en-US" dirty="0" smtClean="0"/>
              <a:t>a congregation is considering beliefs or practices that differ from the beliefs and practices outlined in our conference by-laws, Confession of Faith in Mennonite Perspective (1995), Agreeing and Disagreeing in Love, and A Shared Understanding of Church Leadership (the polity manual), the congregation will:</a:t>
            </a:r>
          </a:p>
          <a:p>
            <a:pPr marL="514350" indent="-514350">
              <a:buFont typeface="+mj-lt"/>
              <a:buAutoNum type="arabicPeriod"/>
            </a:pPr>
            <a:r>
              <a:rPr lang="en-US" i="1" dirty="0" smtClean="0"/>
              <a:t>Begin by articulating how the beliefs and practices we hold in common (named above) bear witness to God’s intended purposes for the church and the world. (PP Trait 5,7)</a:t>
            </a:r>
          </a:p>
        </p:txBody>
      </p:sp>
    </p:spTree>
    <p:extLst>
      <p:ext uri="{BB962C8B-B14F-4D97-AF65-F5344CB8AC3E}">
        <p14:creationId xmlns:p14="http://schemas.microsoft.com/office/powerpoint/2010/main" val="114334747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Discuss how we </a:t>
            </a:r>
            <a:r>
              <a:rPr lang="en-US" sz="4400" b="1" dirty="0" smtClean="0"/>
              <a:t>trust</a:t>
            </a:r>
            <a:r>
              <a:rPr lang="en-US" sz="4400" dirty="0" smtClean="0"/>
              <a:t> and </a:t>
            </a:r>
            <a:r>
              <a:rPr lang="en-US" sz="4400" b="1" dirty="0" smtClean="0"/>
              <a:t>discern</a:t>
            </a:r>
            <a:r>
              <a:rPr lang="en-US" sz="4400" dirty="0" smtClean="0"/>
              <a:t> the work of the Holy Spirit for facing difficult issues	</a:t>
            </a:r>
            <a:endParaRPr lang="en-US" sz="4400" dirty="0"/>
          </a:p>
        </p:txBody>
      </p:sp>
      <p:sp>
        <p:nvSpPr>
          <p:cNvPr id="3" name="Content Placeholder 2"/>
          <p:cNvSpPr>
            <a:spLocks noGrp="1"/>
          </p:cNvSpPr>
          <p:nvPr>
            <p:ph idx="1"/>
          </p:nvPr>
        </p:nvSpPr>
        <p:spPr/>
        <p:txBody>
          <a:bodyPr>
            <a:normAutofit/>
          </a:bodyPr>
          <a:lstStyle/>
          <a:p>
            <a:pPr marL="514350" indent="-514350">
              <a:buFont typeface="+mj-lt"/>
              <a:buAutoNum type="arabicPeriod" startAt="2"/>
            </a:pPr>
            <a:r>
              <a:rPr lang="en-US" i="1" dirty="0" smtClean="0"/>
              <a:t>Accept guidance from the Conference Board in designing a trustworthy process of discernment. Seeking God’s Will Together will provide the basis for acceptable discernment. (PP Trait 5, 8)</a:t>
            </a:r>
          </a:p>
          <a:p>
            <a:pPr marL="514350" indent="-514350">
              <a:buFont typeface="+mj-lt"/>
              <a:buAutoNum type="arabicPeriod" startAt="2"/>
            </a:pPr>
            <a:r>
              <a:rPr lang="en-US" i="1" dirty="0" smtClean="0"/>
              <a:t>Articulate the new belief or practice to brothers and sisters in the conference in terms of how it bears witness to God’s intended purposes for the church and the world. (PP Trait 5, 11) (In other words, we do not choose positions based on our preferences and then develop the theology that supports them. Our faith claims are expressed and tested in terms of how they are aligned with God’s purposes for the church and the world.)</a:t>
            </a:r>
          </a:p>
        </p:txBody>
      </p:sp>
    </p:spTree>
    <p:extLst>
      <p:ext uri="{BB962C8B-B14F-4D97-AF65-F5344CB8AC3E}">
        <p14:creationId xmlns:p14="http://schemas.microsoft.com/office/powerpoint/2010/main" val="114334747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Discuss how we </a:t>
            </a:r>
            <a:r>
              <a:rPr lang="en-US" sz="4400" b="1" dirty="0" smtClean="0"/>
              <a:t>trust</a:t>
            </a:r>
            <a:r>
              <a:rPr lang="en-US" sz="4400" dirty="0" smtClean="0"/>
              <a:t> and </a:t>
            </a:r>
            <a:r>
              <a:rPr lang="en-US" sz="4400" b="1" dirty="0" smtClean="0"/>
              <a:t>discern</a:t>
            </a:r>
            <a:r>
              <a:rPr lang="en-US" sz="4400" dirty="0" smtClean="0"/>
              <a:t> the work of the Holy Spirit for facing difficult issues	</a:t>
            </a:r>
            <a:endParaRPr lang="en-US" sz="4400" dirty="0"/>
          </a:p>
        </p:txBody>
      </p:sp>
      <p:sp>
        <p:nvSpPr>
          <p:cNvPr id="3" name="Content Placeholder 2"/>
          <p:cNvSpPr>
            <a:spLocks noGrp="1"/>
          </p:cNvSpPr>
          <p:nvPr>
            <p:ph idx="1"/>
          </p:nvPr>
        </p:nvSpPr>
        <p:spPr/>
        <p:txBody>
          <a:bodyPr>
            <a:normAutofit/>
          </a:bodyPr>
          <a:lstStyle/>
          <a:p>
            <a:pPr marL="514350" indent="-514350">
              <a:buFont typeface="+mj-lt"/>
              <a:buAutoNum type="arabicPeriod" startAt="4"/>
            </a:pPr>
            <a:r>
              <a:rPr lang="en-US" i="1" dirty="0" smtClean="0"/>
              <a:t>Enter into a 1-3 year period of prayerful communal biblical discernment with a peer congregation that embraces the conference’s articulated beliefs and practices. The standards for this substantive 1-3 year Bible study are yet to be determined. It would not be expected, or likely helpful, that such pairings would be with congregations that represent polar positions.</a:t>
            </a:r>
          </a:p>
          <a:p>
            <a:pPr marL="514350" indent="-514350">
              <a:buFont typeface="+mj-lt"/>
              <a:buAutoNum type="arabicPeriod" startAt="4"/>
            </a:pPr>
            <a:r>
              <a:rPr lang="en-US" i="1" dirty="0" smtClean="0"/>
              <a:t>Be led in their study by a teacher offered by the Conference Board. Teachers will be chosen based on their ability to lead an honest inquiry, not for their ability to lead toward a predetermined outcome. (PP Trait 7,8)</a:t>
            </a:r>
          </a:p>
          <a:p>
            <a:pPr marL="514350" indent="-514350">
              <a:buFont typeface="+mj-lt"/>
              <a:buAutoNum type="arabicPeriod" startAt="4"/>
            </a:pPr>
            <a:endParaRPr lang="en-US" i="1" dirty="0" smtClean="0"/>
          </a:p>
        </p:txBody>
      </p:sp>
    </p:spTree>
    <p:extLst>
      <p:ext uri="{BB962C8B-B14F-4D97-AF65-F5344CB8AC3E}">
        <p14:creationId xmlns:p14="http://schemas.microsoft.com/office/powerpoint/2010/main" val="114334747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Discussion:</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sz="3200" dirty="0" smtClean="0"/>
              <a:t>This process requires a great deal of trust in the Holy Spirit’s presence to lead and guide us when we face difficult situations.</a:t>
            </a:r>
          </a:p>
          <a:p>
            <a:pPr lvl="1"/>
            <a:endParaRPr lang="en-US" dirty="0" smtClean="0"/>
          </a:p>
          <a:p>
            <a:pPr lvl="1"/>
            <a:r>
              <a:rPr lang="en-US" dirty="0" smtClean="0"/>
              <a:t>What are the signs that help you know when the Holy Spirit is leading in your life? In your congregation’s life? In our conference’s life?</a:t>
            </a:r>
          </a:p>
          <a:p>
            <a:pPr lvl="1"/>
            <a:r>
              <a:rPr lang="en-US" dirty="0" smtClean="0"/>
              <a:t>What gives you hope in this process?</a:t>
            </a:r>
          </a:p>
          <a:p>
            <a:pPr lvl="1"/>
            <a:r>
              <a:rPr lang="en-US" dirty="0" smtClean="0"/>
              <a:t>What hinders your ability to do this?</a:t>
            </a:r>
          </a:p>
        </p:txBody>
      </p:sp>
    </p:spTree>
    <p:extLst>
      <p:ext uri="{BB962C8B-B14F-4D97-AF65-F5344CB8AC3E}">
        <p14:creationId xmlns:p14="http://schemas.microsoft.com/office/powerpoint/2010/main" val="114334747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Discussion:</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startAt="2"/>
            </a:pPr>
            <a:r>
              <a:rPr lang="en-US" sz="3200" dirty="0"/>
              <a:t>This process requires trust in one another. The </a:t>
            </a:r>
            <a:r>
              <a:rPr lang="en-US" sz="3200" i="1" dirty="0"/>
              <a:t>Confession of Faith in Mennonite Perspective</a:t>
            </a:r>
            <a:r>
              <a:rPr lang="en-US" sz="3200" dirty="0"/>
              <a:t>, 1995, affirms that “The Spirit dwells in each child of God, bringing us into relationship with God.” (p17, 18)</a:t>
            </a:r>
          </a:p>
          <a:p>
            <a:pPr lvl="1"/>
            <a:r>
              <a:rPr lang="en-US" dirty="0" smtClean="0"/>
              <a:t>Can you trust the Holy Spirit to be at work in the life of your sister or brother in the Lord? In another congregation's life? Why or why not?</a:t>
            </a:r>
          </a:p>
          <a:p>
            <a:pPr lvl="1"/>
            <a:r>
              <a:rPr lang="en-US" dirty="0" smtClean="0"/>
              <a:t>Are you willing to engage in Bible study with another congregation who is considering a different position than yours on a given situation? Why or why not?</a:t>
            </a:r>
          </a:p>
        </p:txBody>
      </p:sp>
    </p:spTree>
    <p:extLst>
      <p:ext uri="{BB962C8B-B14F-4D97-AF65-F5344CB8AC3E}">
        <p14:creationId xmlns:p14="http://schemas.microsoft.com/office/powerpoint/2010/main" val="114334747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Discussion:</a:t>
            </a:r>
            <a:endParaRPr lang="en-US" dirty="0"/>
          </a:p>
        </p:txBody>
      </p:sp>
      <p:sp>
        <p:nvSpPr>
          <p:cNvPr id="3" name="Content Placeholder 2"/>
          <p:cNvSpPr>
            <a:spLocks noGrp="1"/>
          </p:cNvSpPr>
          <p:nvPr>
            <p:ph idx="1"/>
          </p:nvPr>
        </p:nvSpPr>
        <p:spPr>
          <a:xfrm>
            <a:off x="1120000" y="1825625"/>
            <a:ext cx="10233800" cy="4440704"/>
          </a:xfrm>
        </p:spPr>
        <p:txBody>
          <a:bodyPr>
            <a:normAutofit/>
          </a:bodyPr>
          <a:lstStyle/>
          <a:p>
            <a:pPr marL="514350" indent="-514350">
              <a:buFont typeface="+mj-lt"/>
              <a:buAutoNum type="arabicPeriod" startAt="3"/>
            </a:pPr>
            <a:r>
              <a:rPr lang="en-US" sz="3200" dirty="0"/>
              <a:t>This process calls for letting go of our need to control the outcome so that we can seek the movement of God’s Spirit and abandon ourselves to it. This requires what Barton calls “the movement toward indifference.” (p 63) This means we are indifferent to anything but God’s will. This is the prayer of Jesus who prayed, “Not my will but yours be done.” (Luke 22:42)</a:t>
            </a:r>
          </a:p>
          <a:p>
            <a:pPr lvl="1"/>
            <a:r>
              <a:rPr lang="en-US" dirty="0"/>
              <a:t>What do you need to set aside so that you can be open to what God wants?</a:t>
            </a:r>
          </a:p>
          <a:p>
            <a:pPr lvl="1"/>
            <a:r>
              <a:rPr lang="en-US" dirty="0"/>
              <a:t>What makes the prayer of indifference difficult for you?</a:t>
            </a:r>
          </a:p>
          <a:p>
            <a:pPr lvl="1"/>
            <a:r>
              <a:rPr lang="en-US" dirty="0"/>
              <a:t>What gives you hope and promise as you pray this prayer of indifference?</a:t>
            </a:r>
          </a:p>
        </p:txBody>
      </p:sp>
    </p:spTree>
    <p:extLst>
      <p:ext uri="{BB962C8B-B14F-4D97-AF65-F5344CB8AC3E}">
        <p14:creationId xmlns:p14="http://schemas.microsoft.com/office/powerpoint/2010/main" val="2842127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Wrap-Up</a:t>
            </a:r>
            <a:endParaRPr lang="en-US" dirty="0"/>
          </a:p>
        </p:txBody>
      </p:sp>
      <p:sp>
        <p:nvSpPr>
          <p:cNvPr id="3" name="Content Placeholder 2"/>
          <p:cNvSpPr>
            <a:spLocks noGrp="1"/>
          </p:cNvSpPr>
          <p:nvPr>
            <p:ph idx="1"/>
          </p:nvPr>
        </p:nvSpPr>
        <p:spPr/>
        <p:txBody>
          <a:bodyPr/>
          <a:lstStyle/>
          <a:p>
            <a:r>
              <a:rPr lang="en-US" dirty="0" smtClean="0"/>
              <a:t>What will you take with you?</a:t>
            </a:r>
          </a:p>
          <a:p>
            <a:endParaRPr lang="en-US" dirty="0"/>
          </a:p>
          <a:p>
            <a:r>
              <a:rPr lang="en-US" dirty="0" smtClean="0"/>
              <a:t>How does your experience reflect the learnings from this lesson?</a:t>
            </a:r>
          </a:p>
          <a:p>
            <a:pPr marL="0" indent="0">
              <a:buNone/>
            </a:pPr>
            <a:endParaRPr lang="en-US" dirty="0"/>
          </a:p>
          <a:p>
            <a:r>
              <a:rPr lang="en-US" dirty="0" smtClean="0"/>
              <a:t>When we face difficult issues, can you trust the Holy Spirit to be at work in the lives of persons who differ with you?</a:t>
            </a:r>
            <a:endParaRPr lang="en-US" dirty="0"/>
          </a:p>
        </p:txBody>
      </p:sp>
    </p:spTree>
    <p:extLst>
      <p:ext uri="{BB962C8B-B14F-4D97-AF65-F5344CB8AC3E}">
        <p14:creationId xmlns:p14="http://schemas.microsoft.com/office/powerpoint/2010/main" val="37116449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Summary of Session </a:t>
            </a:r>
            <a:r>
              <a:rPr lang="en-US" dirty="0"/>
              <a:t>3</a:t>
            </a:r>
            <a:r>
              <a:rPr lang="en-US" dirty="0" smtClean="0"/>
              <a:t> Responses</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latin typeface="Calibri" panose="020F0502020204030204" pitchFamily="34" charset="0"/>
              </a:rPr>
              <a:t>Question(s): </a:t>
            </a:r>
          </a:p>
          <a:p>
            <a:pPr marL="0" indent="0">
              <a:buNone/>
            </a:pPr>
            <a:endParaRPr lang="en-US" dirty="0">
              <a:latin typeface="Calibri" panose="020F0502020204030204" pitchFamily="34" charset="0"/>
            </a:endParaRPr>
          </a:p>
          <a:p>
            <a:pPr marL="514350" indent="-514350">
              <a:buFont typeface="+mj-lt"/>
              <a:buAutoNum type="arabicPeriod"/>
            </a:pPr>
            <a:r>
              <a:rPr lang="en-US" dirty="0" smtClean="0">
                <a:latin typeface="Calibri" panose="020F0502020204030204" pitchFamily="34" charset="0"/>
              </a:rPr>
              <a:t>Class &amp; Comment:</a:t>
            </a:r>
          </a:p>
        </p:txBody>
      </p:sp>
    </p:spTree>
    <p:extLst>
      <p:ext uri="{BB962C8B-B14F-4D97-AF65-F5344CB8AC3E}">
        <p14:creationId xmlns:p14="http://schemas.microsoft.com/office/powerpoint/2010/main" val="369638949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Focus:</a:t>
            </a:r>
            <a:endParaRPr lang="en-US" dirty="0"/>
          </a:p>
        </p:txBody>
      </p:sp>
      <p:sp>
        <p:nvSpPr>
          <p:cNvPr id="3" name="Content Placeholder 2"/>
          <p:cNvSpPr>
            <a:spLocks noGrp="1"/>
          </p:cNvSpPr>
          <p:nvPr>
            <p:ph idx="1"/>
          </p:nvPr>
        </p:nvSpPr>
        <p:spPr/>
        <p:txBody>
          <a:bodyPr>
            <a:normAutofit/>
          </a:bodyPr>
          <a:lstStyle/>
          <a:p>
            <a:r>
              <a:rPr lang="en-US" sz="4000" i="1" dirty="0" smtClean="0"/>
              <a:t>To understand the importance of </a:t>
            </a:r>
            <a:r>
              <a:rPr lang="en-US" sz="4000" b="1" i="1" dirty="0" smtClean="0"/>
              <a:t>trusting</a:t>
            </a:r>
            <a:r>
              <a:rPr lang="en-US" sz="4000" i="1" dirty="0" smtClean="0"/>
              <a:t> and </a:t>
            </a:r>
            <a:r>
              <a:rPr lang="en-US" sz="4000" b="1" i="1" dirty="0" smtClean="0"/>
              <a:t>discerning</a:t>
            </a:r>
            <a:r>
              <a:rPr lang="en-US" sz="4000" i="1" dirty="0" smtClean="0"/>
              <a:t> the work of the Holy Spirit as we face difficult issues.</a:t>
            </a:r>
            <a:endParaRPr lang="en-US" sz="4000" i="1" dirty="0"/>
          </a:p>
        </p:txBody>
      </p:sp>
    </p:spTree>
    <p:extLst>
      <p:ext uri="{BB962C8B-B14F-4D97-AF65-F5344CB8AC3E}">
        <p14:creationId xmlns:p14="http://schemas.microsoft.com/office/powerpoint/2010/main" val="190232445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Questions</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sz="3600" dirty="0" smtClean="0"/>
              <a:t>What is the first thing that comes to your mind when you think about trusting and discerning the work of the Holy Spirit as we face difficult issues?</a:t>
            </a:r>
          </a:p>
          <a:p>
            <a:pPr marL="514350" indent="-514350">
              <a:buFont typeface="+mj-lt"/>
              <a:buAutoNum type="arabicPeriod"/>
            </a:pPr>
            <a:endParaRPr lang="en-US" sz="3600" dirty="0"/>
          </a:p>
          <a:p>
            <a:pPr marL="514350" indent="-514350">
              <a:buFont typeface="+mj-lt"/>
              <a:buAutoNum type="arabicPeriod"/>
            </a:pPr>
            <a:endParaRPr lang="en-US" sz="3600" dirty="0" smtClean="0"/>
          </a:p>
          <a:p>
            <a:pPr marL="514350" indent="-514350">
              <a:buFont typeface="+mj-lt"/>
              <a:buAutoNum type="arabicPeriod"/>
            </a:pPr>
            <a:endParaRPr lang="en-US" sz="3600" dirty="0" smtClean="0"/>
          </a:p>
          <a:p>
            <a:pPr marL="514350" indent="-514350">
              <a:buFont typeface="+mj-lt"/>
              <a:buAutoNum type="arabicPeriod"/>
            </a:pPr>
            <a:r>
              <a:rPr lang="en-US" sz="3600" dirty="0" smtClean="0"/>
              <a:t>What are your hopes and fears?</a:t>
            </a:r>
          </a:p>
          <a:p>
            <a:pPr marL="0" indent="0">
              <a:buNone/>
            </a:pPr>
            <a:endParaRPr lang="en-US" dirty="0"/>
          </a:p>
        </p:txBody>
      </p:sp>
    </p:spTree>
    <p:extLst>
      <p:ext uri="{BB962C8B-B14F-4D97-AF65-F5344CB8AC3E}">
        <p14:creationId xmlns:p14="http://schemas.microsoft.com/office/powerpoint/2010/main" val="226384639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 Biblical Overview</a:t>
            </a:r>
            <a:endParaRPr lang="en-US" dirty="0"/>
          </a:p>
        </p:txBody>
      </p:sp>
      <p:sp>
        <p:nvSpPr>
          <p:cNvPr id="3" name="Content Placeholder 2"/>
          <p:cNvSpPr>
            <a:spLocks noGrp="1"/>
          </p:cNvSpPr>
          <p:nvPr>
            <p:ph idx="1"/>
          </p:nvPr>
        </p:nvSpPr>
        <p:spPr>
          <a:xfrm>
            <a:off x="1120000" y="1825624"/>
            <a:ext cx="10233800" cy="4735195"/>
          </a:xfrm>
        </p:spPr>
        <p:txBody>
          <a:bodyPr>
            <a:normAutofit fontScale="92500" lnSpcReduction="20000"/>
          </a:bodyPr>
          <a:lstStyle/>
          <a:p>
            <a:r>
              <a:rPr lang="en-US" b="1" dirty="0" smtClean="0"/>
              <a:t>John 14:15-27 </a:t>
            </a:r>
            <a:r>
              <a:rPr lang="en-US" i="1" dirty="0" smtClean="0"/>
              <a:t>The Spirit will lead us in the ways of Jesus</a:t>
            </a:r>
          </a:p>
          <a:p>
            <a:r>
              <a:rPr lang="en-US" b="1" dirty="0" smtClean="0"/>
              <a:t>Acts 4:1-31 </a:t>
            </a:r>
            <a:r>
              <a:rPr lang="en-US" i="1" dirty="0" smtClean="0"/>
              <a:t>The Holy Spirit empowered the early believers to speak the word of God boldly</a:t>
            </a:r>
            <a:endParaRPr lang="en-US" b="1" dirty="0" smtClean="0"/>
          </a:p>
          <a:p>
            <a:r>
              <a:rPr lang="en-US" b="1" dirty="0" smtClean="0"/>
              <a:t>Acts 10 </a:t>
            </a:r>
            <a:r>
              <a:rPr lang="en-US" i="1" dirty="0" smtClean="0"/>
              <a:t>The Holy Spirit led Peter to Cornelius’ house</a:t>
            </a:r>
          </a:p>
          <a:p>
            <a:r>
              <a:rPr lang="en-US" b="1" dirty="0" smtClean="0"/>
              <a:t>Acts 1:7-8; 13:1-3 </a:t>
            </a:r>
            <a:r>
              <a:rPr lang="en-US" i="1" dirty="0" smtClean="0"/>
              <a:t>The Holy Spirit led the early church in mission</a:t>
            </a:r>
          </a:p>
          <a:p>
            <a:r>
              <a:rPr lang="en-US" b="1" dirty="0" smtClean="0"/>
              <a:t>Acts 15 </a:t>
            </a:r>
            <a:r>
              <a:rPr lang="en-US" i="1" dirty="0" smtClean="0"/>
              <a:t>The Holy Spirit led the apostles as they faced a difficult issue at the Jerusalem Council</a:t>
            </a:r>
          </a:p>
          <a:p>
            <a:r>
              <a:rPr lang="en-US" b="1" dirty="0" smtClean="0"/>
              <a:t>Galatians 5:13-26 </a:t>
            </a:r>
            <a:r>
              <a:rPr lang="en-US" i="1" dirty="0" smtClean="0"/>
              <a:t>Guidelines for “walking in the Spirit”</a:t>
            </a:r>
          </a:p>
          <a:p>
            <a:r>
              <a:rPr lang="en-US" b="1" dirty="0" smtClean="0"/>
              <a:t>I John 4:1-6; I Corinthians 12:3</a:t>
            </a:r>
            <a:r>
              <a:rPr lang="en-US" dirty="0" smtClean="0"/>
              <a:t> </a:t>
            </a:r>
            <a:r>
              <a:rPr lang="en-US" i="1" dirty="0" smtClean="0"/>
              <a:t>The Holy Spirit gives testimony to Jesus</a:t>
            </a:r>
          </a:p>
          <a:p>
            <a:r>
              <a:rPr lang="en-US" b="1" dirty="0" smtClean="0"/>
              <a:t>Romans 15:1-13 </a:t>
            </a:r>
            <a:r>
              <a:rPr lang="en-US" i="1" dirty="0" smtClean="0"/>
              <a:t>God gives us the spirit of unity and hope</a:t>
            </a:r>
          </a:p>
          <a:p>
            <a:r>
              <a:rPr lang="en-US" b="1" dirty="0" smtClean="0"/>
              <a:t>Ephesians 4:1-16</a:t>
            </a:r>
            <a:r>
              <a:rPr lang="en-US" i="1" dirty="0" smtClean="0"/>
              <a:t> The Holy Spirit brings unity and helps build up the body of Christ</a:t>
            </a:r>
            <a:endParaRPr lang="en-US" b="1" dirty="0"/>
          </a:p>
        </p:txBody>
      </p:sp>
    </p:spTree>
    <p:extLst>
      <p:ext uri="{BB962C8B-B14F-4D97-AF65-F5344CB8AC3E}">
        <p14:creationId xmlns:p14="http://schemas.microsoft.com/office/powerpoint/2010/main" val="39222244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Questions</a:t>
            </a:r>
            <a:endParaRPr lang="en-US" dirty="0"/>
          </a:p>
        </p:txBody>
      </p:sp>
      <p:sp>
        <p:nvSpPr>
          <p:cNvPr id="3" name="Content Placeholder 2"/>
          <p:cNvSpPr>
            <a:spLocks noGrp="1"/>
          </p:cNvSpPr>
          <p:nvPr>
            <p:ph idx="1"/>
          </p:nvPr>
        </p:nvSpPr>
        <p:spPr/>
        <p:txBody>
          <a:bodyPr>
            <a:normAutofit/>
          </a:bodyPr>
          <a:lstStyle/>
          <a:p>
            <a:pPr marL="342900" marR="0" lvl="0" indent="-342900">
              <a:lnSpc>
                <a:spcPct val="107000"/>
              </a:lnSpc>
              <a:spcBef>
                <a:spcPts val="0"/>
              </a:spcBef>
              <a:spcAft>
                <a:spcPts val="800"/>
              </a:spcAft>
              <a:buFont typeface="+mj-lt"/>
              <a:buAutoNum type="arabicPeriod"/>
              <a:tabLst>
                <a:tab pos="457200" algn="l"/>
              </a:tabLst>
            </a:pPr>
            <a:r>
              <a:rPr lang="en-US" dirty="0">
                <a:latin typeface="Calibri" panose="020F0502020204030204" pitchFamily="34" charset="0"/>
                <a:ea typeface="Calibri" panose="020F0502020204030204" pitchFamily="34" charset="0"/>
                <a:cs typeface="Times New Roman" panose="02020603050405020304" pitchFamily="18" charset="0"/>
              </a:rPr>
              <a:t>How did the Holy Spirit lead and empower persons in the passage?</a:t>
            </a:r>
          </a:p>
          <a:p>
            <a:pPr marL="342900" marR="0" lvl="0" indent="-342900">
              <a:lnSpc>
                <a:spcPct val="107000"/>
              </a:lnSpc>
              <a:spcBef>
                <a:spcPts val="0"/>
              </a:spcBef>
              <a:spcAft>
                <a:spcPts val="800"/>
              </a:spcAft>
              <a:buFont typeface="+mj-lt"/>
              <a:buAutoNum type="arabicPeriod"/>
              <a:tabLst>
                <a:tab pos="457200" algn="l"/>
              </a:tabLst>
            </a:pP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tabLst>
                <a:tab pos="457200" algn="l"/>
              </a:tabLst>
            </a:pPr>
            <a:r>
              <a:rPr lang="en-US" dirty="0" smtClean="0">
                <a:latin typeface="Calibri" panose="020F0502020204030204" pitchFamily="34" charset="0"/>
                <a:ea typeface="Calibri" panose="020F0502020204030204" pitchFamily="34" charset="0"/>
                <a:cs typeface="Times New Roman" panose="02020603050405020304" pitchFamily="18" charset="0"/>
              </a:rPr>
              <a:t>What </a:t>
            </a:r>
            <a:r>
              <a:rPr lang="en-US" dirty="0">
                <a:latin typeface="Calibri" panose="020F0502020204030204" pitchFamily="34" charset="0"/>
                <a:ea typeface="Calibri" panose="020F0502020204030204" pitchFamily="34" charset="0"/>
                <a:cs typeface="Times New Roman" panose="02020603050405020304" pitchFamily="18" charset="0"/>
              </a:rPr>
              <a:t>insights do you receive from this passage for </a:t>
            </a:r>
            <a:r>
              <a:rPr lang="en-US" b="1" dirty="0">
                <a:latin typeface="Calibri" panose="020F0502020204030204" pitchFamily="34" charset="0"/>
                <a:ea typeface="Calibri" panose="020F0502020204030204" pitchFamily="34" charset="0"/>
                <a:cs typeface="Times New Roman" panose="02020603050405020304" pitchFamily="18" charset="0"/>
              </a:rPr>
              <a:t>trusting</a:t>
            </a:r>
            <a:r>
              <a:rPr lang="en-US" dirty="0">
                <a:latin typeface="Calibri" panose="020F0502020204030204" pitchFamily="34" charset="0"/>
                <a:ea typeface="Calibri" panose="020F0502020204030204" pitchFamily="34" charset="0"/>
                <a:cs typeface="Times New Roman" panose="02020603050405020304" pitchFamily="18" charset="0"/>
              </a:rPr>
              <a:t> and </a:t>
            </a:r>
            <a:r>
              <a:rPr lang="en-US" b="1" dirty="0">
                <a:latin typeface="Calibri" panose="020F0502020204030204" pitchFamily="34" charset="0"/>
                <a:ea typeface="Calibri" panose="020F0502020204030204" pitchFamily="34" charset="0"/>
                <a:cs typeface="Times New Roman" panose="02020603050405020304" pitchFamily="18" charset="0"/>
              </a:rPr>
              <a:t>discerning</a:t>
            </a:r>
            <a:r>
              <a:rPr lang="en-US" dirty="0">
                <a:latin typeface="Calibri" panose="020F0502020204030204" pitchFamily="34" charset="0"/>
                <a:ea typeface="Calibri" panose="020F0502020204030204" pitchFamily="34" charset="0"/>
                <a:cs typeface="Times New Roman" panose="02020603050405020304" pitchFamily="18" charset="0"/>
              </a:rPr>
              <a:t> the work of the Holy Spirit as we face difficult issues?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741095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Discussion</a:t>
            </a:r>
            <a:endParaRPr lang="en-US" dirty="0"/>
          </a:p>
        </p:txBody>
      </p:sp>
      <p:sp>
        <p:nvSpPr>
          <p:cNvPr id="3" name="Content Placeholder 2"/>
          <p:cNvSpPr>
            <a:spLocks noGrp="1"/>
          </p:cNvSpPr>
          <p:nvPr>
            <p:ph idx="1"/>
          </p:nvPr>
        </p:nvSpPr>
        <p:spPr/>
        <p:txBody>
          <a:bodyPr/>
          <a:lstStyle/>
          <a:p>
            <a:r>
              <a:rPr lang="en-US" dirty="0" smtClean="0"/>
              <a:t>What have you learned about </a:t>
            </a:r>
            <a:r>
              <a:rPr lang="en-US" b="1" dirty="0" smtClean="0"/>
              <a:t>trust</a:t>
            </a:r>
            <a:r>
              <a:rPr lang="en-US" dirty="0" smtClean="0"/>
              <a:t> and </a:t>
            </a:r>
            <a:r>
              <a:rPr lang="en-US" b="1" dirty="0" smtClean="0"/>
              <a:t>discernment</a:t>
            </a:r>
            <a:r>
              <a:rPr lang="en-US" dirty="0" smtClean="0"/>
              <a:t> from reading these passages?</a:t>
            </a:r>
          </a:p>
          <a:p>
            <a:pPr marL="0" indent="0">
              <a:buNone/>
            </a:pPr>
            <a:endParaRPr lang="en-US" dirty="0"/>
          </a:p>
        </p:txBody>
      </p:sp>
    </p:spTree>
    <p:extLst>
      <p:ext uri="{BB962C8B-B14F-4D97-AF65-F5344CB8AC3E}">
        <p14:creationId xmlns:p14="http://schemas.microsoft.com/office/powerpoint/2010/main" val="358680770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6346" y="365125"/>
            <a:ext cx="11195436" cy="1325563"/>
          </a:xfrm>
        </p:spPr>
        <p:txBody>
          <a:bodyPr>
            <a:normAutofit/>
          </a:bodyPr>
          <a:lstStyle/>
          <a:p>
            <a:r>
              <a:rPr lang="en-US" sz="4000" dirty="0" smtClean="0"/>
              <a:t>Key Points about </a:t>
            </a:r>
            <a:r>
              <a:rPr lang="en-US" sz="4000" b="1" dirty="0" smtClean="0"/>
              <a:t>Trust </a:t>
            </a:r>
            <a:r>
              <a:rPr lang="en-US" sz="4000" dirty="0" smtClean="0"/>
              <a:t>and </a:t>
            </a:r>
            <a:r>
              <a:rPr lang="en-US" sz="4000" b="1" dirty="0" smtClean="0"/>
              <a:t>Discernment </a:t>
            </a:r>
            <a:r>
              <a:rPr lang="en-US" sz="4000" dirty="0" smtClean="0"/>
              <a:t>in the Bible</a:t>
            </a:r>
            <a:endParaRPr lang="en-US" sz="4000"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smtClean="0"/>
              <a:t>We can know when we are being led by the Spirit of God because the Holy Spirit affirms Jesus as the One sent from God (I John 4:2). The Spirit affirms Jesus as Lord (I Corinthians 12:3).</a:t>
            </a:r>
          </a:p>
          <a:p>
            <a:pPr marL="514350" indent="-514350">
              <a:buFont typeface="+mj-lt"/>
              <a:buAutoNum type="arabicPeriod"/>
            </a:pPr>
            <a:r>
              <a:rPr lang="en-US" dirty="0" smtClean="0"/>
              <a:t>The Holy Spirit will always lead us in the way of Jesus’ teachings (John 14:26).</a:t>
            </a:r>
          </a:p>
          <a:p>
            <a:pPr marL="514350" indent="-514350">
              <a:buFont typeface="+mj-lt"/>
              <a:buAutoNum type="arabicPeriod"/>
            </a:pPr>
            <a:r>
              <a:rPr lang="en-US" dirty="0" smtClean="0"/>
              <a:t>The Holy Spirit will convey the fruits of love, joy, peace, patience, kindness, goodness, faithfulness, gentleness, and self-control. (Galatians 5:22) We are all called to walk in step with the Spirit.</a:t>
            </a:r>
          </a:p>
        </p:txBody>
      </p:sp>
    </p:spTree>
    <p:extLst>
      <p:ext uri="{BB962C8B-B14F-4D97-AF65-F5344CB8AC3E}">
        <p14:creationId xmlns:p14="http://schemas.microsoft.com/office/powerpoint/2010/main" val="282887308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6346" y="365125"/>
            <a:ext cx="11195436" cy="1325563"/>
          </a:xfrm>
        </p:spPr>
        <p:txBody>
          <a:bodyPr>
            <a:normAutofit/>
          </a:bodyPr>
          <a:lstStyle/>
          <a:p>
            <a:r>
              <a:rPr lang="en-US" sz="4000" dirty="0" smtClean="0"/>
              <a:t>Key Points about </a:t>
            </a:r>
            <a:r>
              <a:rPr lang="en-US" sz="4000" b="1" dirty="0" smtClean="0"/>
              <a:t>Trust </a:t>
            </a:r>
            <a:r>
              <a:rPr lang="en-US" sz="4000" dirty="0" smtClean="0"/>
              <a:t>and </a:t>
            </a:r>
            <a:r>
              <a:rPr lang="en-US" sz="4000" b="1" dirty="0" smtClean="0"/>
              <a:t>Discernment </a:t>
            </a:r>
            <a:r>
              <a:rPr lang="en-US" sz="4000" dirty="0" smtClean="0"/>
              <a:t>in the Bible</a:t>
            </a:r>
            <a:endParaRPr lang="en-US" sz="4000" dirty="0"/>
          </a:p>
        </p:txBody>
      </p:sp>
      <p:sp>
        <p:nvSpPr>
          <p:cNvPr id="3" name="Content Placeholder 2"/>
          <p:cNvSpPr>
            <a:spLocks noGrp="1"/>
          </p:cNvSpPr>
          <p:nvPr>
            <p:ph idx="1"/>
          </p:nvPr>
        </p:nvSpPr>
        <p:spPr/>
        <p:txBody>
          <a:bodyPr>
            <a:normAutofit/>
          </a:bodyPr>
          <a:lstStyle/>
          <a:p>
            <a:pPr marL="514350" indent="-514350">
              <a:buFont typeface="+mj-lt"/>
              <a:buAutoNum type="arabicPeriod" startAt="4"/>
            </a:pPr>
            <a:r>
              <a:rPr lang="en-US" dirty="0" smtClean="0"/>
              <a:t>The Holy Spirit leads toward greater unity for building up the body of Christ (Ephesians 4:3, 13; John 17).</a:t>
            </a:r>
          </a:p>
          <a:p>
            <a:pPr marL="514350" indent="-514350">
              <a:buFont typeface="+mj-lt"/>
              <a:buAutoNum type="arabicPeriod" startAt="4"/>
            </a:pPr>
            <a:r>
              <a:rPr lang="en-US" dirty="0" smtClean="0"/>
              <a:t>The Holy Spirit leads us into God’s mission for the world (Acts 1:8; 13:2).</a:t>
            </a:r>
          </a:p>
          <a:p>
            <a:pPr marL="514350" indent="-514350">
              <a:buFont typeface="+mj-lt"/>
              <a:buAutoNum type="arabicPeriod" startAt="4"/>
            </a:pPr>
            <a:r>
              <a:rPr lang="en-US" dirty="0" smtClean="0"/>
              <a:t>We are not left alone as we face difficult situations. We can trust the Holy Spirit to be present within our decision making and in our ministry (John 14:18; Acts 10 &amp; 15).</a:t>
            </a:r>
          </a:p>
        </p:txBody>
      </p:sp>
    </p:spTree>
    <p:extLst>
      <p:ext uri="{BB962C8B-B14F-4D97-AF65-F5344CB8AC3E}">
        <p14:creationId xmlns:p14="http://schemas.microsoft.com/office/powerpoint/2010/main" val="282887308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TM04033923[[fn=Depth]]</Template>
  <TotalTime>1861</TotalTime>
  <Words>1368</Words>
  <Application>Microsoft Macintosh PowerPoint</Application>
  <PresentationFormat>Custom</PresentationFormat>
  <Paragraphs>72</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Depth</vt:lpstr>
      <vt:lpstr>Being God’s Faithful Community:  A Covenant of Spiritual Practices</vt:lpstr>
      <vt:lpstr>Summary of Session 3 Responses</vt:lpstr>
      <vt:lpstr>Lesson Focus:</vt:lpstr>
      <vt:lpstr>Focus Questions</vt:lpstr>
      <vt:lpstr>A Biblical Overview</vt:lpstr>
      <vt:lpstr>Group Questions</vt:lpstr>
      <vt:lpstr>Group Discussion</vt:lpstr>
      <vt:lpstr>Key Points about Trust and Discernment in the Bible</vt:lpstr>
      <vt:lpstr>Key Points about Trust and Discernment in the Bible</vt:lpstr>
      <vt:lpstr>Discuss how we trust and discern the work of the Holy Spirit for facing difficult issues </vt:lpstr>
      <vt:lpstr>Discuss how we trust and discern the work of the Holy Spirit for facing difficult issues </vt:lpstr>
      <vt:lpstr>Discuss how we trust and discern the work of the Holy Spirit for facing difficult issues </vt:lpstr>
      <vt:lpstr>Discuss how we trust and discern the work of the Holy Spirit for facing difficult issues </vt:lpstr>
      <vt:lpstr>For Discussion:</vt:lpstr>
      <vt:lpstr>For Discussion:</vt:lpstr>
      <vt:lpstr>For Discussion:</vt:lpstr>
      <vt:lpstr>Wrap-Up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Being God’s Faithful Community:  A Covenant of Spiritual Practices</dc:title>
  <dc:creator>Joel Beachy</dc:creator>
  <cp:lastModifiedBy>Shana Boshart</cp:lastModifiedBy>
  <cp:revision>73</cp:revision>
  <dcterms:created xsi:type="dcterms:W3CDTF">2016-01-08T17:55:36Z</dcterms:created>
  <dcterms:modified xsi:type="dcterms:W3CDTF">2016-01-19T17:49:14Z</dcterms:modified>
</cp:coreProperties>
</file>