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63" r:id="rId3"/>
    <p:sldId id="278" r:id="rId4"/>
    <p:sldId id="264" r:id="rId5"/>
    <p:sldId id="265" r:id="rId6"/>
    <p:sldId id="262" r:id="rId7"/>
    <p:sldId id="266" r:id="rId8"/>
    <p:sldId id="258" r:id="rId9"/>
    <p:sldId id="279" r:id="rId10"/>
    <p:sldId id="267" r:id="rId11"/>
    <p:sldId id="280" r:id="rId12"/>
    <p:sldId id="268" r:id="rId13"/>
    <p:sldId id="281" r:id="rId14"/>
    <p:sldId id="282"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75879" autoAdjust="0"/>
  </p:normalViewPr>
  <p:slideViewPr>
    <p:cSldViewPr snapToGrid="0">
      <p:cViewPr varScale="1">
        <p:scale>
          <a:sx n="79" d="100"/>
          <a:sy n="79" d="100"/>
        </p:scale>
        <p:origin x="-89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94FC11-03A6-2441-98A0-8179801B4D03}" type="datetimeFigureOut">
              <a:rPr lang="en-US" smtClean="0"/>
              <a:t>1/19/16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0DF974-C3B4-974D-93C3-65E9525FEC41}" type="slidenum">
              <a:rPr lang="en-US" smtClean="0"/>
              <a:t>‹#›</a:t>
            </a:fld>
            <a:endParaRPr lang="en-US"/>
          </a:p>
        </p:txBody>
      </p:sp>
    </p:spTree>
    <p:extLst>
      <p:ext uri="{BB962C8B-B14F-4D97-AF65-F5344CB8AC3E}">
        <p14:creationId xmlns:p14="http://schemas.microsoft.com/office/powerpoint/2010/main" val="9769916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**Fill in the slide with the responses you got from last session.</a:t>
            </a:r>
            <a:endParaRPr lang="en-US" dirty="0"/>
          </a:p>
        </p:txBody>
      </p:sp>
      <p:sp>
        <p:nvSpPr>
          <p:cNvPr id="4" name="Slide Number Placeholder 3"/>
          <p:cNvSpPr>
            <a:spLocks noGrp="1"/>
          </p:cNvSpPr>
          <p:nvPr>
            <p:ph type="sldNum" sz="quarter" idx="10"/>
          </p:nvPr>
        </p:nvSpPr>
        <p:spPr/>
        <p:txBody>
          <a:bodyPr/>
          <a:lstStyle/>
          <a:p>
            <a:fld id="{320DF974-C3B4-974D-93C3-65E9525FEC41}" type="slidenum">
              <a:rPr lang="en-US" smtClean="0"/>
              <a:t>2</a:t>
            </a:fld>
            <a:endParaRPr lang="en-US"/>
          </a:p>
        </p:txBody>
      </p:sp>
    </p:spTree>
    <p:extLst>
      <p:ext uri="{BB962C8B-B14F-4D97-AF65-F5344CB8AC3E}">
        <p14:creationId xmlns:p14="http://schemas.microsoft.com/office/powerpoint/2010/main" val="3915053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1/19/16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Being God’s Faithful Community: </a:t>
            </a:r>
            <a:br>
              <a:rPr lang="en-US" sz="4800" dirty="0" smtClean="0"/>
            </a:br>
            <a:r>
              <a:rPr lang="en-US" sz="4800" i="1" dirty="0" smtClean="0"/>
              <a:t>A Covenant of Spiritual Practices</a:t>
            </a:r>
            <a:endParaRPr lang="en-US" sz="4800" dirty="0"/>
          </a:p>
        </p:txBody>
      </p:sp>
      <p:sp>
        <p:nvSpPr>
          <p:cNvPr id="3" name="Subtitle 2"/>
          <p:cNvSpPr>
            <a:spLocks noGrp="1"/>
          </p:cNvSpPr>
          <p:nvPr>
            <p:ph type="subTitle" idx="1"/>
          </p:nvPr>
        </p:nvSpPr>
        <p:spPr/>
        <p:txBody>
          <a:bodyPr>
            <a:normAutofit fontScale="92500" lnSpcReduction="20000"/>
          </a:bodyPr>
          <a:lstStyle/>
          <a:p>
            <a:r>
              <a:rPr lang="en-US" dirty="0" smtClean="0"/>
              <a:t>Session 3:  How do spiritual practices empower us to maintain the unity of the body?</a:t>
            </a:r>
            <a:endParaRPr lang="en-US" dirty="0"/>
          </a:p>
        </p:txBody>
      </p:sp>
    </p:spTree>
    <p:extLst>
      <p:ext uri="{BB962C8B-B14F-4D97-AF65-F5344CB8AC3E}">
        <p14:creationId xmlns:p14="http://schemas.microsoft.com/office/powerpoint/2010/main" val="1860167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Discussing Spiritual Practices</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We will worship God as the central act of our common life whenever the church is gathered.</a:t>
            </a:r>
          </a:p>
          <a:p>
            <a:pPr marL="514350" indent="-514350">
              <a:buFont typeface="+mj-lt"/>
              <a:buAutoNum type="arabicPeriod"/>
            </a:pPr>
            <a:r>
              <a:rPr lang="en-US" i="1" dirty="0" smtClean="0"/>
              <a:t>We will practice prayer, fasting, and generous giving to separate ourselves from the influences of the principalities and powers of this age and to make us available to fully participate in the life, death, and resurrection of Jesus.</a:t>
            </a:r>
          </a:p>
          <a:p>
            <a:pPr marL="514350" indent="-514350">
              <a:buFont typeface="+mj-lt"/>
              <a:buAutoNum type="arabicPeriod"/>
            </a:pPr>
            <a:r>
              <a:rPr lang="en-US" i="1" dirty="0" smtClean="0"/>
              <a:t>We will prayerfully study the Bible together weekly in our congregations and whenever the conference gathers, guided by qualified teachers for the purpose of increasing our competence in reading, interpreting, and applying the scripture in an Anabaptist perspective to our everyday lives and to the critical issues of faith we face in the world.</a:t>
            </a:r>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Discussing Spiritual Practices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i="1" dirty="0" smtClean="0"/>
              <a:t>We will accept and offer hospitality, believing it creates the context for God’s kingdom to appear in our midst particularly as we minister to the poor, the hungry, the prisoner, and the stranger.</a:t>
            </a:r>
          </a:p>
          <a:p>
            <a:pPr marL="514350" indent="-514350">
              <a:buFont typeface="+mj-lt"/>
              <a:buAutoNum type="arabicPeriod" startAt="4"/>
            </a:pPr>
            <a:r>
              <a:rPr lang="en-US" i="1" dirty="0" smtClean="0"/>
              <a:t>We will study the Bible with neighbors and strangers, inviting them to become disciples of Jesus.</a:t>
            </a:r>
          </a:p>
          <a:p>
            <a:pPr marL="514350" indent="-514350">
              <a:buFont typeface="+mj-lt"/>
              <a:buAutoNum type="arabicPeriod" startAt="4"/>
            </a:pPr>
            <a:r>
              <a:rPr lang="en-US" i="1" dirty="0" smtClean="0"/>
              <a:t>We will practice peacemaking by extending loving-kindness and forgiveness to our brothers and sisters as well as to our neighbors and enemies.</a:t>
            </a:r>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452969"/>
          </a:xfrm>
        </p:spPr>
        <p:txBody>
          <a:bodyPr>
            <a:noAutofit/>
          </a:bodyPr>
          <a:lstStyle/>
          <a:p>
            <a:r>
              <a:rPr lang="en-US" sz="3600" b="1" dirty="0" smtClean="0"/>
              <a:t>For Discussion: </a:t>
            </a:r>
            <a:r>
              <a:rPr lang="en-US" sz="2400" b="1" dirty="0" smtClean="0"/>
              <a:t/>
            </a:r>
            <a:br>
              <a:rPr lang="en-US" sz="2400" b="1" dirty="0" smtClean="0"/>
            </a:br>
            <a:r>
              <a:rPr lang="en-US" sz="2400" dirty="0" smtClean="0"/>
              <a:t/>
            </a:r>
            <a:br>
              <a:rPr lang="en-US" sz="2400" dirty="0" smtClean="0"/>
            </a:br>
            <a:r>
              <a:rPr lang="en-US" sz="3200" dirty="0" smtClean="0"/>
              <a:t>The six spiritual practices listed in “Being God’s Faithful Community: A Covenant of Spiritual Practices” are not meant to be a complete list of spiritual practices. There are other spiritual practices that give form and shape to individual and congregations in our conference. These six were chosen with the belief that they can help cultivate openness and responsiveness to God, give witness to the transforming presence of Christ at work in our life, open us up to leading of the Holy Spirit, help us listen to each other, and empower us to bear witness to the purposes of God in the world.</a:t>
            </a:r>
            <a:endParaRPr lang="en-US" sz="3200" dirty="0"/>
          </a:p>
        </p:txBody>
      </p:sp>
    </p:spTree>
    <p:extLst>
      <p:ext uri="{BB962C8B-B14F-4D97-AF65-F5344CB8AC3E}">
        <p14:creationId xmlns:p14="http://schemas.microsoft.com/office/powerpoint/2010/main" val="34326683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Discussion: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i="1" dirty="0" smtClean="0"/>
              <a:t>In what ways can these spiritual practices offer hope for forming and shaping our life together as a conference?</a:t>
            </a:r>
          </a:p>
          <a:p>
            <a:pPr marL="514350" indent="-514350">
              <a:buFont typeface="+mj-lt"/>
              <a:buAutoNum type="arabicPeriod"/>
            </a:pPr>
            <a:r>
              <a:rPr lang="en-US" i="1" dirty="0" smtClean="0"/>
              <a:t>Which of these spiritual practices already give form and shape to your congregational life? Which ones are lacking?</a:t>
            </a:r>
          </a:p>
          <a:p>
            <a:pPr marL="514350" indent="-514350">
              <a:buFont typeface="+mj-lt"/>
              <a:buAutoNum type="arabicPeriod"/>
            </a:pPr>
            <a:r>
              <a:rPr lang="en-US" i="1" dirty="0" smtClean="0"/>
              <a:t>Which of these spiritual practices do you find to be most challenging? Why? How might these more difficult spiritual practices spur us on in our faith?</a:t>
            </a:r>
          </a:p>
        </p:txBody>
      </p:sp>
    </p:spTree>
    <p:extLst>
      <p:ext uri="{BB962C8B-B14F-4D97-AF65-F5344CB8AC3E}">
        <p14:creationId xmlns:p14="http://schemas.microsoft.com/office/powerpoint/2010/main" val="4257104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Discussion: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i="1" smtClean="0"/>
              <a:t>How </a:t>
            </a:r>
            <a:r>
              <a:rPr lang="en-US" i="1" dirty="0" smtClean="0"/>
              <a:t>open are you to covenant together with other congregations in our conference around these spiritual practices? If this idea of covenant around spiritual practices gives you pause, what is your greatest fear? What is the road block that holds you back from making covenant with conference congregations around spiritual practices?</a:t>
            </a:r>
          </a:p>
          <a:p>
            <a:pPr marL="514350" indent="-514350">
              <a:buFont typeface="+mj-lt"/>
              <a:buAutoNum type="arabicPeriod"/>
            </a:pPr>
            <a:r>
              <a:rPr lang="en-US" i="1" dirty="0" smtClean="0"/>
              <a:t>Discuss how these spiritual practices can open Central Plains Conference up more fully to the purposes of God who longs to transform us into the likeness of Jesus through the power of the </a:t>
            </a:r>
            <a:r>
              <a:rPr lang="en-US" i="1" smtClean="0"/>
              <a:t>Holy Spirit.</a:t>
            </a:r>
            <a:endParaRPr lang="en-US" i="1" dirty="0" smtClean="0"/>
          </a:p>
          <a:p>
            <a:pPr marL="514350" indent="-514350">
              <a:buFont typeface="+mj-lt"/>
              <a:buAutoNum type="arabicPeriod"/>
            </a:pPr>
            <a:endParaRPr lang="en-US" i="1" dirty="0" smtClean="0"/>
          </a:p>
        </p:txBody>
      </p:sp>
    </p:spTree>
    <p:extLst>
      <p:ext uri="{BB962C8B-B14F-4D97-AF65-F5344CB8AC3E}">
        <p14:creationId xmlns:p14="http://schemas.microsoft.com/office/powerpoint/2010/main" val="4257104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Wrap-Up</a:t>
            </a:r>
            <a:endParaRPr lang="en-US" dirty="0"/>
          </a:p>
        </p:txBody>
      </p:sp>
      <p:sp>
        <p:nvSpPr>
          <p:cNvPr id="3" name="Content Placeholder 2"/>
          <p:cNvSpPr>
            <a:spLocks noGrp="1"/>
          </p:cNvSpPr>
          <p:nvPr>
            <p:ph idx="1"/>
          </p:nvPr>
        </p:nvSpPr>
        <p:spPr/>
        <p:txBody>
          <a:bodyPr/>
          <a:lstStyle/>
          <a:p>
            <a:r>
              <a:rPr lang="en-US" dirty="0" smtClean="0"/>
              <a:t>What will you take with you?</a:t>
            </a:r>
          </a:p>
          <a:p>
            <a:endParaRPr lang="en-US" dirty="0"/>
          </a:p>
          <a:p>
            <a:r>
              <a:rPr lang="en-US" dirty="0" smtClean="0"/>
              <a:t>How does your experience reflect the learnings from the lesson about “spiritual practices”?</a:t>
            </a:r>
          </a:p>
          <a:p>
            <a:pPr marL="0" indent="0">
              <a:buNone/>
            </a:pPr>
            <a:endParaRPr lang="en-US" dirty="0"/>
          </a:p>
          <a:p>
            <a:r>
              <a:rPr lang="en-US" dirty="0" smtClean="0"/>
              <a:t>In what ways could you imagine your church experience becoming more covenant-focused around </a:t>
            </a:r>
            <a:r>
              <a:rPr lang="en-US" smtClean="0"/>
              <a:t>spiritual practices? </a:t>
            </a:r>
            <a:r>
              <a:rPr lang="en-US" dirty="0" smtClean="0"/>
              <a:t>What would that look like at East Union?</a:t>
            </a:r>
            <a:endParaRPr lang="en-US" dirty="0"/>
          </a:p>
        </p:txBody>
      </p:sp>
    </p:spTree>
    <p:extLst>
      <p:ext uri="{BB962C8B-B14F-4D97-AF65-F5344CB8AC3E}">
        <p14:creationId xmlns:p14="http://schemas.microsoft.com/office/powerpoint/2010/main" val="37116449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Session 2 Responses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latin typeface="Calibri" panose="020F0502020204030204" pitchFamily="34" charset="0"/>
              </a:rPr>
              <a:t>Question(s): </a:t>
            </a:r>
          </a:p>
          <a:p>
            <a:pPr marL="0" indent="0">
              <a:buNone/>
            </a:pPr>
            <a:endParaRPr lang="en-US" dirty="0">
              <a:latin typeface="Calibri" panose="020F0502020204030204" pitchFamily="34" charset="0"/>
            </a:endParaRPr>
          </a:p>
          <a:p>
            <a:pPr marL="514350" indent="-514350">
              <a:buFont typeface="+mj-lt"/>
              <a:buAutoNum type="arabicPeriod"/>
            </a:pPr>
            <a:r>
              <a:rPr lang="en-US" dirty="0" smtClean="0">
                <a:latin typeface="Calibri" panose="020F0502020204030204" pitchFamily="34" charset="0"/>
              </a:rPr>
              <a:t>Class &amp; Comment:</a:t>
            </a:r>
          </a:p>
        </p:txBody>
      </p:sp>
    </p:spTree>
    <p:extLst>
      <p:ext uri="{BB962C8B-B14F-4D97-AF65-F5344CB8AC3E}">
        <p14:creationId xmlns:p14="http://schemas.microsoft.com/office/powerpoint/2010/main" val="3696389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Focus:</a:t>
            </a:r>
            <a:endParaRPr lang="en-US" dirty="0"/>
          </a:p>
        </p:txBody>
      </p:sp>
      <p:sp>
        <p:nvSpPr>
          <p:cNvPr id="3" name="Content Placeholder 2"/>
          <p:cNvSpPr>
            <a:spLocks noGrp="1"/>
          </p:cNvSpPr>
          <p:nvPr>
            <p:ph idx="1"/>
          </p:nvPr>
        </p:nvSpPr>
        <p:spPr/>
        <p:txBody>
          <a:bodyPr>
            <a:normAutofit/>
          </a:bodyPr>
          <a:lstStyle/>
          <a:p>
            <a:r>
              <a:rPr lang="en-US" sz="4000" i="1" dirty="0" smtClean="0"/>
              <a:t>To understand the important role spiritual practices play for building Christian community and for creating space that allows Christ to be more fully formed within us.</a:t>
            </a:r>
            <a:endParaRPr lang="en-US" sz="4000" i="1" dirty="0"/>
          </a:p>
        </p:txBody>
      </p:sp>
    </p:spTree>
    <p:extLst>
      <p:ext uri="{BB962C8B-B14F-4D97-AF65-F5344CB8AC3E}">
        <p14:creationId xmlns:p14="http://schemas.microsoft.com/office/powerpoint/2010/main" val="19023244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Focus 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When you hear the words “spiritual practice,” what is the first thing that comes to your mind?</a:t>
            </a:r>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r>
              <a:rPr lang="en-US" dirty="0" smtClean="0"/>
              <a:t>How do you define “spiritual practices?”</a:t>
            </a:r>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r>
              <a:rPr lang="en-US" dirty="0" smtClean="0"/>
              <a:t>What are some “spiritual practices” that give shape to your life? Why are these important?</a:t>
            </a:r>
          </a:p>
          <a:p>
            <a:pPr marL="514350" indent="-514350">
              <a:buFont typeface="+mj-lt"/>
              <a:buAutoNum type="arabicPeriod"/>
            </a:pPr>
            <a:endParaRPr lang="en-US" dirty="0"/>
          </a:p>
        </p:txBody>
      </p:sp>
    </p:spTree>
    <p:extLst>
      <p:ext uri="{BB962C8B-B14F-4D97-AF65-F5344CB8AC3E}">
        <p14:creationId xmlns:p14="http://schemas.microsoft.com/office/powerpoint/2010/main" val="22638463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Biblical Study on “Spiritual Practices"</a:t>
            </a:r>
            <a:endParaRPr lang="en-US" dirty="0"/>
          </a:p>
        </p:txBody>
      </p:sp>
      <p:sp>
        <p:nvSpPr>
          <p:cNvPr id="3" name="Content Placeholder 2"/>
          <p:cNvSpPr>
            <a:spLocks noGrp="1"/>
          </p:cNvSpPr>
          <p:nvPr>
            <p:ph idx="1"/>
          </p:nvPr>
        </p:nvSpPr>
        <p:spPr>
          <a:xfrm>
            <a:off x="1120000" y="1825624"/>
            <a:ext cx="10233800" cy="4735195"/>
          </a:xfrm>
        </p:spPr>
        <p:txBody>
          <a:bodyPr>
            <a:normAutofit fontScale="92500" lnSpcReduction="20000"/>
          </a:bodyPr>
          <a:lstStyle/>
          <a:p>
            <a:r>
              <a:rPr lang="en-US" b="1" dirty="0" smtClean="0"/>
              <a:t>Acts 2:42-47 </a:t>
            </a:r>
            <a:r>
              <a:rPr lang="en-US" i="1" dirty="0" smtClean="0"/>
              <a:t>Spiritual Practices that shaped the life of the early church</a:t>
            </a:r>
          </a:p>
          <a:p>
            <a:r>
              <a:rPr lang="en-US" b="1" dirty="0" smtClean="0"/>
              <a:t>Mark 1:35-39 </a:t>
            </a:r>
            <a:r>
              <a:rPr lang="en-US" i="1" dirty="0" smtClean="0"/>
              <a:t>Prayer shaped the life and ministry of Jesus and the disciples</a:t>
            </a:r>
            <a:endParaRPr lang="en-US" b="1" dirty="0" smtClean="0"/>
          </a:p>
          <a:p>
            <a:r>
              <a:rPr lang="en-US" b="1" dirty="0" smtClean="0"/>
              <a:t>Psalm 100 </a:t>
            </a:r>
            <a:r>
              <a:rPr lang="en-US" i="1" dirty="0" smtClean="0"/>
              <a:t>Worship shapes and sustains the faith community</a:t>
            </a:r>
            <a:endParaRPr lang="en-US" b="1" dirty="0" smtClean="0"/>
          </a:p>
          <a:p>
            <a:r>
              <a:rPr lang="en-US" b="1" dirty="0" smtClean="0"/>
              <a:t>Psalm 119:9-16 </a:t>
            </a:r>
            <a:r>
              <a:rPr lang="en-US" i="1" dirty="0" smtClean="0"/>
              <a:t>Meditating on God’s Word guides the path of faith community</a:t>
            </a:r>
            <a:endParaRPr lang="en-US" b="1" dirty="0" smtClean="0"/>
          </a:p>
          <a:p>
            <a:r>
              <a:rPr lang="en-US" b="1" dirty="0" smtClean="0"/>
              <a:t>Acts 13:1-3 </a:t>
            </a:r>
            <a:r>
              <a:rPr lang="en-US" i="1" dirty="0" smtClean="0"/>
              <a:t>Prayer and fasting shaped the church at Antioch for mission</a:t>
            </a:r>
            <a:endParaRPr lang="en-US" b="1" dirty="0" smtClean="0"/>
          </a:p>
          <a:p>
            <a:r>
              <a:rPr lang="en-US" b="1" dirty="0" smtClean="0"/>
              <a:t>II Corinthians 9:6-15 </a:t>
            </a:r>
            <a:r>
              <a:rPr lang="en-US" i="1" dirty="0" smtClean="0"/>
              <a:t>Generous giving shaped the early church for care-giving</a:t>
            </a:r>
            <a:endParaRPr lang="en-US" b="1" dirty="0" smtClean="0"/>
          </a:p>
          <a:p>
            <a:r>
              <a:rPr lang="en-US" b="1" dirty="0" smtClean="0"/>
              <a:t>Luke 24:13-35 </a:t>
            </a:r>
            <a:r>
              <a:rPr lang="en-US" i="1" dirty="0" smtClean="0"/>
              <a:t>Hospitality created space for meeting Jesus</a:t>
            </a:r>
            <a:endParaRPr lang="en-US" b="1" dirty="0" smtClean="0"/>
          </a:p>
          <a:p>
            <a:r>
              <a:rPr lang="en-US" b="1" dirty="0" smtClean="0"/>
              <a:t>Romans 12:9-21 </a:t>
            </a:r>
            <a:r>
              <a:rPr lang="en-US" i="1" dirty="0" smtClean="0"/>
              <a:t>Peacemaking shaped the community’s practice for showing love</a:t>
            </a:r>
            <a:endParaRPr lang="en-US" b="1" dirty="0" smtClean="0"/>
          </a:p>
          <a:p>
            <a:r>
              <a:rPr lang="en-US" b="1" dirty="0" smtClean="0"/>
              <a:t>Exodus 20:8-11 &amp; Deuteronomy 5:12-15</a:t>
            </a:r>
            <a:r>
              <a:rPr lang="en-US" dirty="0" smtClean="0"/>
              <a:t> </a:t>
            </a:r>
            <a:r>
              <a:rPr lang="en-US" i="1" dirty="0" smtClean="0"/>
              <a:t>Sabbath-Keeping shaped the faith community for honoring God as our Creator, Liberator and Care Giver</a:t>
            </a:r>
            <a:endParaRPr lang="en-US" b="1" dirty="0"/>
          </a:p>
        </p:txBody>
      </p:sp>
    </p:spTree>
    <p:extLst>
      <p:ext uri="{BB962C8B-B14F-4D97-AF65-F5344CB8AC3E}">
        <p14:creationId xmlns:p14="http://schemas.microsoft.com/office/powerpoint/2010/main" val="3922224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a:t>
            </a:r>
            <a:endParaRPr lang="en-US" dirty="0"/>
          </a:p>
        </p:txBody>
      </p:sp>
      <p:sp>
        <p:nvSpPr>
          <p:cNvPr id="3" name="Content Placeholder 2"/>
          <p:cNvSpPr>
            <a:spLocks noGrp="1"/>
          </p:cNvSpPr>
          <p:nvPr>
            <p:ph idx="1"/>
          </p:nvPr>
        </p:nvSpPr>
        <p:spPr/>
        <p:txBody>
          <a:bodyPr>
            <a:normAutofit/>
          </a:bodyPr>
          <a:lstStyle/>
          <a:p>
            <a:pPr marL="342900" marR="0" lvl="0" indent="-342900">
              <a:lnSpc>
                <a:spcPct val="107000"/>
              </a:lnSpc>
              <a:spcBef>
                <a:spcPts val="0"/>
              </a:spcBef>
              <a:spcAft>
                <a:spcPts val="800"/>
              </a:spcAft>
              <a:buFont typeface="+mj-lt"/>
              <a:buAutoNum type="arabicPeriod"/>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Which spiritual practice is mentioned in this passage?</a:t>
            </a:r>
          </a:p>
          <a:p>
            <a:pPr marL="342900" marR="0" lvl="0" indent="-342900">
              <a:lnSpc>
                <a:spcPct val="107000"/>
              </a:lnSpc>
              <a:spcBef>
                <a:spcPts val="0"/>
              </a:spcBef>
              <a:spcAft>
                <a:spcPts val="800"/>
              </a:spcAft>
              <a:buFont typeface="+mj-lt"/>
              <a:buAutoNum type="arabicPeriod"/>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How did this spiritual practice shape life in the faith community?</a:t>
            </a:r>
          </a:p>
          <a:p>
            <a:pPr marL="342900" marR="0" lvl="0" indent="-342900">
              <a:lnSpc>
                <a:spcPct val="107000"/>
              </a:lnSpc>
              <a:spcBef>
                <a:spcPts val="0"/>
              </a:spcBef>
              <a:spcAft>
                <a:spcPts val="800"/>
              </a:spcAft>
              <a:buFont typeface="+mj-lt"/>
              <a:buAutoNum type="arabicPeriod"/>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How did this spiritual practice open up the faith community to God’s presence and for being formed into the likeness of Christ?</a:t>
            </a:r>
          </a:p>
          <a:p>
            <a:pPr marL="342900" marR="0" lvl="0" indent="-342900">
              <a:lnSpc>
                <a:spcPct val="107000"/>
              </a:lnSpc>
              <a:spcBef>
                <a:spcPts val="0"/>
              </a:spcBef>
              <a:spcAft>
                <a:spcPts val="800"/>
              </a:spcAft>
              <a:buFont typeface="+mj-lt"/>
              <a:buAutoNum type="arabicPeriod"/>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How did this spiritual practice help the faith community discern God’s direction?</a:t>
            </a:r>
          </a:p>
          <a:p>
            <a:pPr marL="342900" marR="0" lvl="0" indent="-342900">
              <a:lnSpc>
                <a:spcPct val="107000"/>
              </a:lnSpc>
              <a:spcBef>
                <a:spcPts val="0"/>
              </a:spcBef>
              <a:spcAft>
                <a:spcPts val="800"/>
              </a:spcAft>
              <a:buFont typeface="+mj-lt"/>
              <a:buAutoNum type="arabicPeriod"/>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How did this spiritual practice lead the faith community to participate in the purposes of God for the world?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4109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a:t>
            </a:r>
            <a:endParaRPr lang="en-US" dirty="0"/>
          </a:p>
        </p:txBody>
      </p:sp>
      <p:sp>
        <p:nvSpPr>
          <p:cNvPr id="3" name="Content Placeholder 2"/>
          <p:cNvSpPr>
            <a:spLocks noGrp="1"/>
          </p:cNvSpPr>
          <p:nvPr>
            <p:ph idx="1"/>
          </p:nvPr>
        </p:nvSpPr>
        <p:spPr/>
        <p:txBody>
          <a:bodyPr/>
          <a:lstStyle/>
          <a:p>
            <a:r>
              <a:rPr lang="en-US" dirty="0" smtClean="0"/>
              <a:t>What have you learned about “spiritual practices” from reading these passages?</a:t>
            </a:r>
          </a:p>
          <a:p>
            <a:endParaRPr lang="en-US" dirty="0"/>
          </a:p>
          <a:p>
            <a:pPr marL="0" indent="0">
              <a:buNone/>
            </a:pPr>
            <a:endParaRPr lang="en-US" dirty="0" smtClean="0"/>
          </a:p>
          <a:p>
            <a:r>
              <a:rPr lang="en-US" dirty="0" smtClean="0"/>
              <a:t>How did the role of “spiritual practices” help in shaping the life and mission of the faith community?</a:t>
            </a:r>
            <a:endParaRPr lang="en-US" dirty="0"/>
          </a:p>
        </p:txBody>
      </p:sp>
    </p:spTree>
    <p:extLst>
      <p:ext uri="{BB962C8B-B14F-4D97-AF65-F5344CB8AC3E}">
        <p14:creationId xmlns:p14="http://schemas.microsoft.com/office/powerpoint/2010/main" val="3586807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6" y="365125"/>
            <a:ext cx="11195436" cy="1325563"/>
          </a:xfrm>
        </p:spPr>
        <p:txBody>
          <a:bodyPr>
            <a:normAutofit/>
          </a:bodyPr>
          <a:lstStyle/>
          <a:p>
            <a:r>
              <a:rPr lang="en-US" sz="4200" dirty="0" smtClean="0"/>
              <a:t>Key influences of “spiritual practices” in the Bible</a:t>
            </a:r>
            <a:endParaRPr lang="en-US" sz="42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Spiritual Practices form and shape life in the faith community.</a:t>
            </a:r>
          </a:p>
          <a:p>
            <a:pPr marL="514350" indent="-514350">
              <a:buFont typeface="+mj-lt"/>
              <a:buAutoNum type="arabicPeriod"/>
            </a:pPr>
            <a:r>
              <a:rPr lang="en-US" dirty="0" smtClean="0"/>
              <a:t>Spiritual practices orient our life together around the transforming work of Christ so that we can discern God’s will together.</a:t>
            </a:r>
          </a:p>
          <a:p>
            <a:pPr marL="514350" indent="-514350">
              <a:buFont typeface="+mj-lt"/>
              <a:buAutoNum type="arabicPeriod"/>
            </a:pPr>
            <a:r>
              <a:rPr lang="en-US" dirty="0" smtClean="0"/>
              <a:t>Spiritual practices point us beyond the individualism of our day. They are gifts that cultivate openness and responsiveness to God, to the presence of Christ, to the leading of the Holy Spirit, and to others in community.</a:t>
            </a:r>
          </a:p>
        </p:txBody>
      </p:sp>
    </p:spTree>
    <p:extLst>
      <p:ext uri="{BB962C8B-B14F-4D97-AF65-F5344CB8AC3E}">
        <p14:creationId xmlns:p14="http://schemas.microsoft.com/office/powerpoint/2010/main" val="2828873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6" y="365125"/>
            <a:ext cx="11195436" cy="1325563"/>
          </a:xfrm>
        </p:spPr>
        <p:txBody>
          <a:bodyPr>
            <a:normAutofit/>
          </a:bodyPr>
          <a:lstStyle/>
          <a:p>
            <a:r>
              <a:rPr lang="en-US" sz="4200" dirty="0" smtClean="0"/>
              <a:t>Key influences of “spiritual practices” in the Bible</a:t>
            </a:r>
            <a:endParaRPr lang="en-US" sz="4200"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dirty="0" smtClean="0"/>
              <a:t>Spiritual practices remind us that we are part of a “living tradition” – we have continuity with the faith community that has survived throughout the centuries.</a:t>
            </a:r>
          </a:p>
          <a:p>
            <a:pPr marL="514350" indent="-514350">
              <a:buFont typeface="+mj-lt"/>
              <a:buAutoNum type="arabicPeriod" startAt="4"/>
            </a:pPr>
            <a:r>
              <a:rPr lang="en-US" dirty="0" smtClean="0"/>
              <a:t>Spiritual practices bring our “doing” and “thinking” together.</a:t>
            </a:r>
          </a:p>
          <a:p>
            <a:pPr marL="514350" indent="-514350">
              <a:buFont typeface="+mj-lt"/>
              <a:buAutoNum type="arabicPeriod" startAt="4"/>
            </a:pPr>
            <a:r>
              <a:rPr lang="en-US" dirty="0" smtClean="0"/>
              <a:t>Spiritual practices help us reflect on who we are as God’s people and how we bear witness to the purposes of God in the world.</a:t>
            </a:r>
          </a:p>
        </p:txBody>
      </p:sp>
    </p:spTree>
    <p:extLst>
      <p:ext uri="{BB962C8B-B14F-4D97-AF65-F5344CB8AC3E}">
        <p14:creationId xmlns:p14="http://schemas.microsoft.com/office/powerpoint/2010/main" val="2828873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1813</TotalTime>
  <Words>995</Words>
  <Application>Microsoft Macintosh PowerPoint</Application>
  <PresentationFormat>Custom</PresentationFormat>
  <Paragraphs>69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Depth</vt:lpstr>
      <vt:lpstr>Being God’s Faithful Community:  A Covenant of Spiritual Practices</vt:lpstr>
      <vt:lpstr>Summary of Session 2 Responses</vt:lpstr>
      <vt:lpstr>Lesson Focus:</vt:lpstr>
      <vt:lpstr>Focus Questions</vt:lpstr>
      <vt:lpstr>A Biblical Study on “Spiritual Practices"</vt:lpstr>
      <vt:lpstr>Group Questions</vt:lpstr>
      <vt:lpstr>Group Discussion</vt:lpstr>
      <vt:lpstr>Key influences of “spiritual practices” in the Bible</vt:lpstr>
      <vt:lpstr>Key influences of “spiritual practices” in the Bible</vt:lpstr>
      <vt:lpstr>Discussing Spiritual Practices</vt:lpstr>
      <vt:lpstr>Discussing Spiritual Practices</vt:lpstr>
      <vt:lpstr>For Discussion:   The six spiritual practices listed in “Being God’s Faithful Community: A Covenant of Spiritual Practices” are not meant to be a complete list of spiritual practices. There are other spiritual practices that give form and shape to individual and congregations in our conference. These six were chosen with the belief that they can help cultivate openness and responsiveness to God, give witness to the transforming presence of Christ at work in our life, open us up to leading of the Holy Spirit, help us listen to each other, and empower us to bear witness to the purposes of God in the world.</vt:lpstr>
      <vt:lpstr>For Discussion:</vt:lpstr>
      <vt:lpstr>For Discussion:</vt:lpstr>
      <vt:lpstr>Wrap-Up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God’s Faithful Community:  A Covenant of Spiritual Practices</dc:title>
  <dc:creator>Joel Beachy</dc:creator>
  <cp:lastModifiedBy>Shana Boshart</cp:lastModifiedBy>
  <cp:revision>62</cp:revision>
  <dcterms:created xsi:type="dcterms:W3CDTF">2016-01-08T17:55:36Z</dcterms:created>
  <dcterms:modified xsi:type="dcterms:W3CDTF">2016-01-19T17:48:50Z</dcterms:modified>
</cp:coreProperties>
</file>