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75" r:id="rId4"/>
    <p:sldId id="276" r:id="rId5"/>
    <p:sldId id="277" r:id="rId6"/>
    <p:sldId id="278" r:id="rId7"/>
    <p:sldId id="264" r:id="rId8"/>
    <p:sldId id="265" r:id="rId9"/>
    <p:sldId id="262" r:id="rId10"/>
    <p:sldId id="266" r:id="rId11"/>
    <p:sldId id="258" r:id="rId12"/>
    <p:sldId id="259" r:id="rId13"/>
    <p:sldId id="260" r:id="rId14"/>
    <p:sldId id="261" r:id="rId15"/>
    <p:sldId id="267" r:id="rId16"/>
    <p:sldId id="268" r:id="rId17"/>
    <p:sldId id="269" r:id="rId18"/>
    <p:sldId id="270" r:id="rId19"/>
    <p:sldId id="272" r:id="rId20"/>
    <p:sldId id="273"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85" d="100"/>
          <a:sy n="85" d="100"/>
        </p:scale>
        <p:origin x="189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1/8/2016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9MQcZ5poQpk" TargetMode="External"/><Relationship Id="rId2" Type="http://schemas.openxmlformats.org/officeDocument/2006/relationships/hyperlink" Target="https://www.youtube.com/watch?v=VKM4vzay6P8" TargetMode="External"/><Relationship Id="rId1" Type="http://schemas.openxmlformats.org/officeDocument/2006/relationships/slideLayout" Target="../slideLayouts/slideLayout2.xml"/><Relationship Id="rId5" Type="http://schemas.openxmlformats.org/officeDocument/2006/relationships/hyperlink" Target="https://www.youtube.com/watch?v=_ANwV6pGPfg" TargetMode="External"/><Relationship Id="rId4" Type="http://schemas.openxmlformats.org/officeDocument/2006/relationships/hyperlink" Target="https://www.youtube.com/watch?v=6bs_gVBher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Being God’s Faithful Community: </a:t>
            </a:r>
            <a:br>
              <a:rPr lang="en-US" sz="4800" dirty="0" smtClean="0"/>
            </a:br>
            <a:r>
              <a:rPr lang="en-US" sz="4800" i="1" dirty="0" smtClean="0"/>
              <a:t>A Covenant of Spiritual Practices</a:t>
            </a:r>
            <a:endParaRPr lang="en-US" sz="4800" dirty="0"/>
          </a:p>
        </p:txBody>
      </p:sp>
      <p:sp>
        <p:nvSpPr>
          <p:cNvPr id="3" name="Subtitle 2"/>
          <p:cNvSpPr>
            <a:spLocks noGrp="1"/>
          </p:cNvSpPr>
          <p:nvPr>
            <p:ph type="subTitle" idx="1"/>
          </p:nvPr>
        </p:nvSpPr>
        <p:spPr/>
        <p:txBody>
          <a:bodyPr>
            <a:normAutofit fontScale="92500"/>
          </a:bodyPr>
          <a:lstStyle/>
          <a:p>
            <a:r>
              <a:rPr lang="en-US" dirty="0" smtClean="0"/>
              <a:t>Session 1:  What does it mean to be a covenant people?</a:t>
            </a:r>
            <a:endParaRPr lang="en-US" dirty="0"/>
          </a:p>
        </p:txBody>
      </p:sp>
    </p:spTree>
    <p:extLst>
      <p:ext uri="{BB962C8B-B14F-4D97-AF65-F5344CB8AC3E}">
        <p14:creationId xmlns:p14="http://schemas.microsoft.com/office/powerpoint/2010/main" val="186016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Discussion</a:t>
            </a:r>
            <a:endParaRPr lang="en-US" dirty="0"/>
          </a:p>
        </p:txBody>
      </p:sp>
      <p:sp>
        <p:nvSpPr>
          <p:cNvPr id="3" name="Content Placeholder 2"/>
          <p:cNvSpPr>
            <a:spLocks noGrp="1"/>
          </p:cNvSpPr>
          <p:nvPr>
            <p:ph idx="1"/>
          </p:nvPr>
        </p:nvSpPr>
        <p:spPr/>
        <p:txBody>
          <a:bodyPr/>
          <a:lstStyle/>
          <a:p>
            <a:r>
              <a:rPr lang="en-US" dirty="0" smtClean="0"/>
              <a:t>What have you learned from studying these examples of covenant in the Old and New Testaments?</a:t>
            </a:r>
          </a:p>
          <a:p>
            <a:endParaRPr lang="en-US" dirty="0"/>
          </a:p>
          <a:p>
            <a:pPr marL="0" indent="0">
              <a:buNone/>
            </a:pPr>
            <a:endParaRPr lang="en-US" dirty="0" smtClean="0"/>
          </a:p>
          <a:p>
            <a:r>
              <a:rPr lang="en-US" dirty="0" smtClean="0"/>
              <a:t>How has the role of covenant helped to shape the Israelite people and </a:t>
            </a:r>
            <a:r>
              <a:rPr lang="en-US" smtClean="0"/>
              <a:t>the church?</a:t>
            </a:r>
            <a:endParaRPr lang="en-US" dirty="0"/>
          </a:p>
        </p:txBody>
      </p:sp>
    </p:spTree>
    <p:extLst>
      <p:ext uri="{BB962C8B-B14F-4D97-AF65-F5344CB8AC3E}">
        <p14:creationId xmlns:p14="http://schemas.microsoft.com/office/powerpoint/2010/main" val="358680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Covenants in the Bible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God is the initiator of these covenants – Our God is a covenant-making God.</a:t>
            </a:r>
          </a:p>
          <a:p>
            <a:pPr marL="514350" indent="-514350">
              <a:buFont typeface="+mj-lt"/>
              <a:buAutoNum type="arabicPeriod"/>
            </a:pPr>
            <a:r>
              <a:rPr lang="en-US" dirty="0" smtClean="0"/>
              <a:t>God models unconditional commitment to bless and redeem the world through these covenants – Our God is a covenant-keeping God.</a:t>
            </a:r>
          </a:p>
          <a:p>
            <a:pPr marL="514350" indent="-514350">
              <a:buFont typeface="+mj-lt"/>
              <a:buAutoNum type="arabicPeriod"/>
            </a:pPr>
            <a:r>
              <a:rPr lang="en-US" dirty="0" smtClean="0"/>
              <a:t>These covenants emphasize God’s gracious gift of relationship. God’s steadfast love is forever present.</a:t>
            </a:r>
          </a:p>
        </p:txBody>
      </p:sp>
    </p:spTree>
    <p:extLst>
      <p:ext uri="{BB962C8B-B14F-4D97-AF65-F5344CB8AC3E}">
        <p14:creationId xmlns:p14="http://schemas.microsoft.com/office/powerpoint/2010/main" val="282887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Covenants in the Bible</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4"/>
            </a:pPr>
            <a:r>
              <a:rPr lang="en-US" dirty="0"/>
              <a:t>God articulates the terms of the covenant. The people receive God’s covenant in response to God’s steadfast love and acts of deliverance. While some covenants are more </a:t>
            </a:r>
            <a:r>
              <a:rPr lang="en-US" dirty="0" smtClean="0"/>
              <a:t>explicit in spelling out the terms and responsibilities (the covenant made at Mt. Sinai), all of the covenants assume some human response. For example Genesis 9 calls for behavior that respects the gift of life and in Genesis 15 Abraham responded with faith and trust.</a:t>
            </a:r>
          </a:p>
          <a:p>
            <a:pPr marL="514350" indent="-514350">
              <a:buFont typeface="+mj-lt"/>
              <a:buAutoNum type="arabicPeriod" startAt="4"/>
            </a:pPr>
            <a:r>
              <a:rPr lang="en-US" dirty="0" smtClean="0"/>
              <a:t>A sign is given so that the parties involved will remember the covenant</a:t>
            </a:r>
            <a:endParaRPr lang="en-US" dirty="0"/>
          </a:p>
          <a:p>
            <a:pPr marL="514350" indent="-514350">
              <a:buFont typeface="+mj-lt"/>
              <a:buAutoNum type="arabicPeriod" startAt="4"/>
            </a:pPr>
            <a:endParaRPr lang="en-US" dirty="0"/>
          </a:p>
        </p:txBody>
      </p:sp>
    </p:spTree>
    <p:extLst>
      <p:ext uri="{BB962C8B-B14F-4D97-AF65-F5344CB8AC3E}">
        <p14:creationId xmlns:p14="http://schemas.microsoft.com/office/powerpoint/2010/main" val="57370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Covenants in the Bible</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6"/>
            </a:pPr>
            <a:r>
              <a:rPr lang="en-US" dirty="0" smtClean="0"/>
              <a:t>Both the unconditional gift of God’s steadfast love and the terms that spell out the responsibility of the people are important. Eugene </a:t>
            </a:r>
            <a:r>
              <a:rPr lang="en-US" dirty="0" err="1" smtClean="0"/>
              <a:t>Roop</a:t>
            </a:r>
            <a:r>
              <a:rPr lang="en-US" dirty="0" smtClean="0"/>
              <a:t> says it well, “If the unconditional-gift emphasis of the Davidic-Abrahamic covenant disappears, covenant can dissolve into a legal contract dependent on the right behavior of the people for its future. Misbehavior looms as a final </a:t>
            </a:r>
            <a:r>
              <a:rPr lang="en-US" dirty="0" err="1" smtClean="0"/>
              <a:t>tghreat</a:t>
            </a:r>
            <a:r>
              <a:rPr lang="en-US" dirty="0" smtClean="0"/>
              <a:t> to the future of the relationship. But should the </a:t>
            </a:r>
            <a:r>
              <a:rPr lang="en-US" dirty="0" err="1" smtClean="0"/>
              <a:t>Sinaitic</a:t>
            </a:r>
            <a:r>
              <a:rPr lang="en-US" dirty="0" smtClean="0"/>
              <a:t> emphasis be lost, covenant can provide a false sense of security, allowing the covenant people to assume that God is for them regardless of what they do. Covenant initiated by God involves both gift and responsibility.” </a:t>
            </a:r>
            <a:endParaRPr lang="en-US" dirty="0"/>
          </a:p>
        </p:txBody>
      </p:sp>
    </p:spTree>
    <p:extLst>
      <p:ext uri="{BB962C8B-B14F-4D97-AF65-F5344CB8AC3E}">
        <p14:creationId xmlns:p14="http://schemas.microsoft.com/office/powerpoint/2010/main" val="257751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Covenants in the Bible</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7"/>
            </a:pPr>
            <a:r>
              <a:rPr lang="en-US" dirty="0" smtClean="0"/>
              <a:t>Covenant shapes and forms the community of God’s people. Covenant establishes our relationship with God and with each other.</a:t>
            </a:r>
            <a:endParaRPr lang="en-US" dirty="0"/>
          </a:p>
        </p:txBody>
      </p:sp>
    </p:spTree>
    <p:extLst>
      <p:ext uri="{BB962C8B-B14F-4D97-AF65-F5344CB8AC3E}">
        <p14:creationId xmlns:p14="http://schemas.microsoft.com/office/powerpoint/2010/main" val="401994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Discussing Covenant</a:t>
            </a:r>
            <a:endParaRPr lang="en-US" dirty="0"/>
          </a:p>
        </p:txBody>
      </p:sp>
      <p:sp>
        <p:nvSpPr>
          <p:cNvPr id="3" name="Content Placeholder 2"/>
          <p:cNvSpPr>
            <a:spLocks noGrp="1"/>
          </p:cNvSpPr>
          <p:nvPr>
            <p:ph idx="1"/>
          </p:nvPr>
        </p:nvSpPr>
        <p:spPr/>
        <p:txBody>
          <a:bodyPr/>
          <a:lstStyle/>
          <a:p>
            <a:pPr marL="0" indent="0">
              <a:buNone/>
            </a:pPr>
            <a:r>
              <a:rPr lang="en-US" dirty="0" smtClean="0"/>
              <a:t>The Covenant:</a:t>
            </a:r>
          </a:p>
          <a:p>
            <a:pPr marL="0" indent="0">
              <a:buNone/>
            </a:pPr>
            <a:r>
              <a:rPr lang="en-US" i="1" dirty="0" smtClean="0"/>
              <a:t>In response to God’s unqualified love for us, we covenant to common practices through which we submit ourselves completely to the purposes of God who longs to transform us into the likeness of Jesus through the power of the Holy Spirit.</a:t>
            </a:r>
            <a:endParaRPr lang="en-US" i="1" dirty="0"/>
          </a:p>
        </p:txBody>
      </p:sp>
    </p:spTree>
    <p:extLst>
      <p:ext uri="{BB962C8B-B14F-4D97-AF65-F5344CB8AC3E}">
        <p14:creationId xmlns:p14="http://schemas.microsoft.com/office/powerpoint/2010/main" val="114334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Given the relational function of covenant, both with God and with each other, how can this </a:t>
            </a:r>
            <a:r>
              <a:rPr lang="en-US" i="1" dirty="0" smtClean="0"/>
              <a:t>covenant of common spiritual practices </a:t>
            </a:r>
            <a:r>
              <a:rPr lang="en-US" dirty="0" smtClean="0"/>
              <a:t>strengthen our communal relationship within Central Plains Conference? </a:t>
            </a:r>
            <a:r>
              <a:rPr lang="en-US" b="1" dirty="0" smtClean="0"/>
              <a:t>Discuss the benefits of being in covenant with each other.</a:t>
            </a:r>
          </a:p>
          <a:p>
            <a:pPr marL="514350" indent="-514350">
              <a:buFont typeface="+mj-lt"/>
              <a:buAutoNum type="arabicPeriod"/>
            </a:pPr>
            <a:r>
              <a:rPr lang="en-US" b="1" dirty="0" smtClean="0"/>
              <a:t>What are the challenges we face living in our society today that make keeping covenant with each other difficult?</a:t>
            </a:r>
            <a:endParaRPr lang="en-US" b="1" dirty="0"/>
          </a:p>
        </p:txBody>
      </p:sp>
    </p:spTree>
    <p:extLst>
      <p:ext uri="{BB962C8B-B14F-4D97-AF65-F5344CB8AC3E}">
        <p14:creationId xmlns:p14="http://schemas.microsoft.com/office/powerpoint/2010/main" val="3432668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lphaLcPeriod"/>
            </a:pPr>
            <a:r>
              <a:rPr lang="en-US" dirty="0" smtClean="0"/>
              <a:t>Covenant helps form our identity as God’s community.</a:t>
            </a:r>
          </a:p>
          <a:p>
            <a:pPr marL="514350" indent="-514350">
              <a:buFont typeface="+mj-lt"/>
              <a:buAutoNum type="alphaLcPeriod"/>
            </a:pPr>
            <a:r>
              <a:rPr lang="en-US" dirty="0" smtClean="0"/>
              <a:t>Community is the place where we find belonging, purpose, accountability.</a:t>
            </a:r>
          </a:p>
          <a:p>
            <a:pPr marL="514350" indent="-514350">
              <a:buFont typeface="+mj-lt"/>
              <a:buAutoNum type="alphaLcPeriod"/>
            </a:pPr>
            <a:r>
              <a:rPr lang="en-US" dirty="0" smtClean="0"/>
              <a:t>Community gives us a place to receive and practice love, reconciliation, unity. Community is the place where we “do love,” where we “get relationships,” and where we “model reconciliation.” As we do so, we give witness to the world of transforming work of Christ within us.</a:t>
            </a:r>
          </a:p>
        </p:txBody>
      </p:sp>
    </p:spTree>
    <p:extLst>
      <p:ext uri="{BB962C8B-B14F-4D97-AF65-F5344CB8AC3E}">
        <p14:creationId xmlns:p14="http://schemas.microsoft.com/office/powerpoint/2010/main" val="231168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lphaLcPeriod" startAt="5"/>
            </a:pPr>
            <a:r>
              <a:rPr lang="en-US" dirty="0" smtClean="0"/>
              <a:t>As God’s people in community, we join in God’s mission for the world. Covenant shapes us to be God’s missional community in our world.</a:t>
            </a:r>
          </a:p>
          <a:p>
            <a:pPr marL="514350" indent="-514350">
              <a:buFont typeface="+mj-lt"/>
              <a:buAutoNum type="alphaLcPeriod" startAt="5"/>
            </a:pPr>
            <a:r>
              <a:rPr lang="en-US" b="1" dirty="0"/>
              <a:t>Individualism: </a:t>
            </a:r>
            <a:r>
              <a:rPr lang="en-US" dirty="0"/>
              <a:t>Individualism is a powerful influence in our society today. Individualism gives primary importance to the interests and identity of the individual apart from community. Covenant on the other hand, calls one to submit to the purposes of God in community. </a:t>
            </a:r>
            <a:endParaRPr lang="en-US" dirty="0" smtClean="0"/>
          </a:p>
          <a:p>
            <a:pPr marL="0" indent="0">
              <a:buNone/>
            </a:pPr>
            <a:r>
              <a:rPr lang="en-US" b="1" dirty="0"/>
              <a:t>How does our culture’s value of individualism help or hinder God’s understanding of covenant?</a:t>
            </a:r>
          </a:p>
          <a:p>
            <a:pPr marL="0" indent="0">
              <a:buNone/>
            </a:pPr>
            <a:endParaRPr lang="en-US" dirty="0"/>
          </a:p>
        </p:txBody>
      </p:sp>
    </p:spTree>
    <p:extLst>
      <p:ext uri="{BB962C8B-B14F-4D97-AF65-F5344CB8AC3E}">
        <p14:creationId xmlns:p14="http://schemas.microsoft.com/office/powerpoint/2010/main" val="231168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lphaLcPeriod" startAt="8"/>
            </a:pPr>
            <a:r>
              <a:rPr lang="en-US" b="1" dirty="0" smtClean="0"/>
              <a:t>Our understanding of Church: </a:t>
            </a:r>
            <a:r>
              <a:rPr lang="en-US" dirty="0" smtClean="0"/>
              <a:t>The New Testament uses images like “kingdom” (Colossians 1:13; Romans 14:17) and the “body of Christ” (Ephesians 4:12ff, Romans 12:4ff) to describe the nature of the church. Images like “kingdom” and “body” emphasize a connection with all of God’s people. No one individual, no  one congregation, no one denomination make up the kingdom and body of Christ. The church is universal in scope.</a:t>
            </a:r>
            <a:r>
              <a:rPr lang="en-US" b="1" dirty="0" smtClean="0"/>
              <a:t> </a:t>
            </a:r>
          </a:p>
        </p:txBody>
      </p:sp>
    </p:spTree>
    <p:extLst>
      <p:ext uri="{BB962C8B-B14F-4D97-AF65-F5344CB8AC3E}">
        <p14:creationId xmlns:p14="http://schemas.microsoft.com/office/powerpoint/2010/main" val="231168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Why are we studying about covenant?</a:t>
            </a:r>
          </a:p>
          <a:p>
            <a:pPr marL="971550" lvl="1" indent="-514350">
              <a:buFont typeface="+mj-lt"/>
              <a:buAutoNum type="alphaLcPeriod"/>
            </a:pPr>
            <a:r>
              <a:rPr lang="en-US" dirty="0" smtClean="0"/>
              <a:t>The covenant at the back of the book and on the tables was introduced to the delegate body at the Annual Meeting in St. Paul, Minnesota, on June 18-21, 2015. Congregations within our conference are asked to study the covenant in preparation for further discernment at the Central Plains Annual Meeting in June 2016.</a:t>
            </a:r>
          </a:p>
          <a:p>
            <a:pPr marL="971550" lvl="1" indent="-514350">
              <a:buFont typeface="+mj-lt"/>
              <a:buAutoNum type="alphaLcPeriod"/>
            </a:pPr>
            <a:r>
              <a:rPr lang="en-US" dirty="0" smtClean="0"/>
              <a:t>What is covenant? That is what we hope to read about in the biblical text and discuss together.</a:t>
            </a:r>
          </a:p>
          <a:p>
            <a:pPr marL="971550" lvl="1" indent="-514350">
              <a:buFont typeface="+mj-lt"/>
              <a:buAutoNum type="alphaLcPeriod"/>
            </a:pPr>
            <a:r>
              <a:rPr lang="en-US" dirty="0" smtClean="0"/>
              <a:t>Why is the conference looking at covenant? Currently, we are experiencing enormous change in both the internal diversity in the church (racially, ethnically, educational levels, economically, and professionally) and societal complexity. We have a greater need for clarifying “how we do things around here.” Looking at creating </a:t>
            </a:r>
            <a:r>
              <a:rPr lang="en-US" i="1" dirty="0" smtClean="0"/>
              <a:t>A Covenant of Spiritual Practices </a:t>
            </a:r>
            <a:r>
              <a:rPr lang="en-US" dirty="0" smtClean="0"/>
              <a:t>is one way to reflect on how we relate to one another within our congregation, the conference, and the denomination.</a:t>
            </a:r>
            <a:endParaRPr lang="en-US" i="1" dirty="0"/>
          </a:p>
        </p:txBody>
      </p:sp>
    </p:spTree>
    <p:extLst>
      <p:ext uri="{BB962C8B-B14F-4D97-AF65-F5344CB8AC3E}">
        <p14:creationId xmlns:p14="http://schemas.microsoft.com/office/powerpoint/2010/main" val="3696389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lphaLcPeriod" startAt="8"/>
            </a:pPr>
            <a:r>
              <a:rPr lang="en-US" dirty="0"/>
              <a:t>The way we organize and talk about “church” in our day is around denominations, conferences, and congregations. Within these individual bodies, there are wide varieties of worship styles, theological emphases and practices. This gives rise to the temptation to view these individual bodies as being “complete” apart from the “whole.” This perspective encourages discernment work that is fragmented and breeds a consumer mentality. Individual groupings do their own discernment work. Individual members shop around to find the congregation that meets their particular need or theological perspective. When an individual does not agree with others, or when there is a conflict in the congregation or denomination, the temptation is to shop around until one finds a group that meets their need. </a:t>
            </a:r>
            <a:endParaRPr lang="en-US" dirty="0" smtClean="0"/>
          </a:p>
          <a:p>
            <a:pPr marL="0" indent="0">
              <a:buNone/>
            </a:pPr>
            <a:endParaRPr lang="en-US" dirty="0"/>
          </a:p>
          <a:p>
            <a:pPr marL="0" indent="0">
              <a:buNone/>
            </a:pPr>
            <a:r>
              <a:rPr lang="en-US" b="1" dirty="0"/>
              <a:t>Discuss the challenges in light of what it means to make a covenant with a local congregation to “give and receive counsel</a:t>
            </a:r>
            <a:r>
              <a:rPr lang="en-US" b="1" dirty="0" smtClean="0"/>
              <a:t>?”</a:t>
            </a:r>
          </a:p>
          <a:p>
            <a:pPr marL="0" indent="0">
              <a:buNone/>
            </a:pPr>
            <a:endParaRPr lang="en-US" b="1" dirty="0" smtClean="0"/>
          </a:p>
          <a:p>
            <a:pPr marL="0" indent="0">
              <a:buNone/>
            </a:pPr>
            <a:r>
              <a:rPr lang="en-US" b="1" dirty="0" smtClean="0"/>
              <a:t>Discuss these challenges in light of what it means for congregations in Central Plains Mennonite Conference to covenant together around key spiritual practices? How might individualism and the understanding of church today help or hinder our ability to make covenant with each other in our conference? </a:t>
            </a:r>
            <a:endParaRPr lang="en-US" b="1" dirty="0"/>
          </a:p>
          <a:p>
            <a:pPr marL="0" indent="0">
              <a:buNone/>
            </a:pPr>
            <a:endParaRPr lang="en-US" dirty="0"/>
          </a:p>
        </p:txBody>
      </p:sp>
    </p:spTree>
    <p:extLst>
      <p:ext uri="{BB962C8B-B14F-4D97-AF65-F5344CB8AC3E}">
        <p14:creationId xmlns:p14="http://schemas.microsoft.com/office/powerpoint/2010/main" val="380654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Wrap-Up</a:t>
            </a:r>
            <a:endParaRPr lang="en-US" dirty="0"/>
          </a:p>
        </p:txBody>
      </p:sp>
      <p:sp>
        <p:nvSpPr>
          <p:cNvPr id="3" name="Content Placeholder 2"/>
          <p:cNvSpPr>
            <a:spLocks noGrp="1"/>
          </p:cNvSpPr>
          <p:nvPr>
            <p:ph idx="1"/>
          </p:nvPr>
        </p:nvSpPr>
        <p:spPr/>
        <p:txBody>
          <a:bodyPr/>
          <a:lstStyle/>
          <a:p>
            <a:r>
              <a:rPr lang="en-US" dirty="0" smtClean="0"/>
              <a:t>What will you take with you?</a:t>
            </a:r>
          </a:p>
          <a:p>
            <a:endParaRPr lang="en-US" dirty="0"/>
          </a:p>
          <a:p>
            <a:r>
              <a:rPr lang="en-US" dirty="0" smtClean="0"/>
              <a:t>How does your experience reflect the learnings from the lesson?</a:t>
            </a:r>
          </a:p>
          <a:p>
            <a:pPr marL="0" indent="0">
              <a:buNone/>
            </a:pPr>
            <a:endParaRPr lang="en-US" dirty="0"/>
          </a:p>
          <a:p>
            <a:r>
              <a:rPr lang="en-US" dirty="0" smtClean="0"/>
              <a:t>In what ways could you imagine your church experience becoming more covenant-focused? What would that look like at East Union?</a:t>
            </a:r>
            <a:endParaRPr lang="en-US" dirty="0"/>
          </a:p>
        </p:txBody>
      </p:sp>
    </p:spTree>
    <p:extLst>
      <p:ext uri="{BB962C8B-B14F-4D97-AF65-F5344CB8AC3E}">
        <p14:creationId xmlns:p14="http://schemas.microsoft.com/office/powerpoint/2010/main" val="371164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Why are we studying about covenant?</a:t>
            </a:r>
          </a:p>
          <a:p>
            <a:pPr marL="971550" lvl="1" indent="-514350">
              <a:buFont typeface="+mj-lt"/>
              <a:buAutoNum type="alphaLcPeriod" startAt="4"/>
            </a:pPr>
            <a:r>
              <a:rPr lang="en-US" i="1" dirty="0" smtClean="0"/>
              <a:t>A Covenant of Spiritual Practices </a:t>
            </a:r>
            <a:r>
              <a:rPr lang="en-US" dirty="0" smtClean="0"/>
              <a:t>provides a tangible way to find common ways of demonstrating our commitment to God and to each other. Spiritual practices may offer a more perceptible model for accountability.</a:t>
            </a:r>
          </a:p>
          <a:p>
            <a:pPr marL="971550" lvl="1" indent="-514350">
              <a:buFont typeface="+mj-lt"/>
              <a:buAutoNum type="alphaLcPeriod" startAt="4"/>
            </a:pPr>
            <a:endParaRPr lang="en-US" dirty="0"/>
          </a:p>
          <a:p>
            <a:pPr marL="971550" lvl="1" indent="-514350">
              <a:buFont typeface="+mj-lt"/>
              <a:buAutoNum type="alphaLcPeriod" startAt="4"/>
            </a:pPr>
            <a:endParaRPr lang="en-US" dirty="0" smtClean="0"/>
          </a:p>
          <a:p>
            <a:pPr marL="457200" lvl="1" indent="0">
              <a:buNone/>
            </a:pPr>
            <a:endParaRPr lang="en-US" dirty="0" smtClean="0"/>
          </a:p>
        </p:txBody>
      </p:sp>
    </p:spTree>
    <p:extLst>
      <p:ext uri="{BB962C8B-B14F-4D97-AF65-F5344CB8AC3E}">
        <p14:creationId xmlns:p14="http://schemas.microsoft.com/office/powerpoint/2010/main" val="130820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Book</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Introduction by David </a:t>
            </a:r>
            <a:r>
              <a:rPr lang="en-US" dirty="0" err="1" smtClean="0"/>
              <a:t>Boshart</a:t>
            </a:r>
            <a:endParaRPr lang="en-US" dirty="0" smtClean="0"/>
          </a:p>
          <a:p>
            <a:endParaRPr lang="en-US" dirty="0" smtClean="0"/>
          </a:p>
          <a:p>
            <a:r>
              <a:rPr lang="en-US" dirty="0" smtClean="0"/>
              <a:t>Four Sessions:</a:t>
            </a:r>
          </a:p>
          <a:p>
            <a:pPr lvl="1">
              <a:buFont typeface="Courier New" panose="02070309020205020404" pitchFamily="49" charset="0"/>
              <a:buChar char="o"/>
            </a:pPr>
            <a:r>
              <a:rPr lang="en-US" dirty="0" smtClean="0"/>
              <a:t>Session 1: What does it mean to be a covenant people?</a:t>
            </a:r>
          </a:p>
          <a:p>
            <a:pPr lvl="1">
              <a:buFont typeface="Courier New" panose="02070309020205020404" pitchFamily="49" charset="0"/>
              <a:buChar char="o"/>
            </a:pPr>
            <a:r>
              <a:rPr lang="en-US" dirty="0" smtClean="0"/>
              <a:t>Session 2: What is the role of the Holy Spirit in forming God’s people?</a:t>
            </a:r>
          </a:p>
          <a:p>
            <a:pPr lvl="1">
              <a:buFont typeface="Courier New" panose="02070309020205020404" pitchFamily="49" charset="0"/>
              <a:buChar char="o"/>
            </a:pPr>
            <a:r>
              <a:rPr lang="en-US" dirty="0" smtClean="0"/>
              <a:t>Session 3: How do spiritual practices empower us to maintain the unity of the body?</a:t>
            </a:r>
          </a:p>
          <a:p>
            <a:pPr lvl="1">
              <a:buFont typeface="Courier New" panose="02070309020205020404" pitchFamily="49" charset="0"/>
              <a:buChar char="o"/>
            </a:pPr>
            <a:r>
              <a:rPr lang="en-US" dirty="0" smtClean="0"/>
              <a:t>Session 4: How do we trust the Holy Spirit to be at work as we face difficult issues?</a:t>
            </a:r>
          </a:p>
          <a:p>
            <a:endParaRPr lang="en-US" dirty="0" smtClean="0"/>
          </a:p>
          <a:p>
            <a:r>
              <a:rPr lang="en-US" dirty="0" smtClean="0"/>
              <a:t>Each Session Includes:</a:t>
            </a:r>
          </a:p>
          <a:p>
            <a:pPr lvl="1">
              <a:buFont typeface="Courier New" panose="02070309020205020404" pitchFamily="49" charset="0"/>
              <a:buChar char="o"/>
            </a:pPr>
            <a:r>
              <a:rPr lang="en-US" dirty="0" smtClean="0"/>
              <a:t>Lesson Focus</a:t>
            </a:r>
          </a:p>
          <a:p>
            <a:pPr lvl="1">
              <a:buFont typeface="Courier New" panose="02070309020205020404" pitchFamily="49" charset="0"/>
              <a:buChar char="o"/>
            </a:pPr>
            <a:r>
              <a:rPr lang="en-US" dirty="0" smtClean="0"/>
              <a:t>Preparation</a:t>
            </a:r>
          </a:p>
          <a:p>
            <a:pPr lvl="1">
              <a:buFont typeface="Courier New" panose="02070309020205020404" pitchFamily="49" charset="0"/>
              <a:buChar char="o"/>
            </a:pPr>
            <a:r>
              <a:rPr lang="en-US" dirty="0" smtClean="0"/>
              <a:t>Teaching Points</a:t>
            </a:r>
          </a:p>
          <a:p>
            <a:pPr lvl="1">
              <a:buFont typeface="Courier New" panose="02070309020205020404" pitchFamily="49" charset="0"/>
              <a:buChar char="o"/>
            </a:pPr>
            <a:r>
              <a:rPr lang="en-US" dirty="0" smtClean="0"/>
              <a:t>Focus Questions</a:t>
            </a:r>
          </a:p>
          <a:p>
            <a:pPr lvl="1">
              <a:buFont typeface="Courier New" panose="02070309020205020404" pitchFamily="49" charset="0"/>
              <a:buChar char="o"/>
            </a:pPr>
            <a:r>
              <a:rPr lang="en-US" dirty="0" smtClean="0"/>
              <a:t>Biblical Overview</a:t>
            </a:r>
          </a:p>
          <a:p>
            <a:pPr lvl="1">
              <a:buFont typeface="Courier New" panose="02070309020205020404" pitchFamily="49" charset="0"/>
              <a:buChar char="o"/>
            </a:pPr>
            <a:r>
              <a:rPr lang="en-US" dirty="0"/>
              <a:t>Discussing the Document (the covenant)</a:t>
            </a:r>
          </a:p>
          <a:p>
            <a:pPr lvl="1">
              <a:buFont typeface="Courier New" panose="02070309020205020404" pitchFamily="49" charset="0"/>
              <a:buChar char="o"/>
            </a:pPr>
            <a:r>
              <a:rPr lang="en-US" dirty="0" smtClean="0"/>
              <a:t>Wrap-up</a:t>
            </a:r>
            <a:endParaRPr lang="en-US" dirty="0"/>
          </a:p>
        </p:txBody>
      </p:sp>
    </p:spTree>
    <p:extLst>
      <p:ext uri="{BB962C8B-B14F-4D97-AF65-F5344CB8AC3E}">
        <p14:creationId xmlns:p14="http://schemas.microsoft.com/office/powerpoint/2010/main" val="161023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Book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Bibliography</a:t>
            </a:r>
          </a:p>
          <a:p>
            <a:pPr lvl="1">
              <a:buFont typeface="Courier New" panose="02070309020205020404" pitchFamily="49" charset="0"/>
              <a:buChar char="o"/>
            </a:pPr>
            <a:r>
              <a:rPr lang="en-US" dirty="0" smtClean="0"/>
              <a:t>Barton, Ruth Haley. </a:t>
            </a:r>
            <a:r>
              <a:rPr lang="en-US" i="1" dirty="0" smtClean="0"/>
              <a:t>Pursuing God’s Will Together</a:t>
            </a:r>
            <a:r>
              <a:rPr lang="en-US" dirty="0" smtClean="0"/>
              <a:t>. Downers Grove, IL: </a:t>
            </a:r>
            <a:r>
              <a:rPr lang="en-US" dirty="0" err="1" smtClean="0"/>
              <a:t>InterVarsity</a:t>
            </a:r>
            <a:r>
              <a:rPr lang="en-US" dirty="0" smtClean="0"/>
              <a:t> Press, 2012</a:t>
            </a:r>
          </a:p>
          <a:p>
            <a:pPr lvl="1">
              <a:buFont typeface="Courier New" panose="02070309020205020404" pitchFamily="49" charset="0"/>
              <a:buChar char="o"/>
            </a:pPr>
            <a:r>
              <a:rPr lang="en-US" dirty="0" smtClean="0"/>
              <a:t>Bass, Dorothy C., ed. </a:t>
            </a:r>
            <a:r>
              <a:rPr lang="en-US" i="1" dirty="0" smtClean="0"/>
              <a:t>Practicing Our Faith: A Way of Life for a Searching People</a:t>
            </a:r>
            <a:r>
              <a:rPr lang="en-US" dirty="0" smtClean="0"/>
              <a:t>. San Francisco: </a:t>
            </a:r>
            <a:r>
              <a:rPr lang="en-US" dirty="0" err="1" smtClean="0"/>
              <a:t>Jossey</a:t>
            </a:r>
            <a:r>
              <a:rPr lang="en-US" dirty="0" smtClean="0"/>
              <a:t> Bass Press, 1997.</a:t>
            </a:r>
          </a:p>
          <a:p>
            <a:r>
              <a:rPr lang="en-US" dirty="0" smtClean="0"/>
              <a:t>Teaching Videos by David </a:t>
            </a:r>
            <a:r>
              <a:rPr lang="en-US" dirty="0" err="1" smtClean="0"/>
              <a:t>Boshart</a:t>
            </a:r>
            <a:endParaRPr lang="en-US" dirty="0" smtClean="0"/>
          </a:p>
          <a:p>
            <a:pPr lvl="1">
              <a:buFont typeface="Courier New" panose="02070309020205020404" pitchFamily="49" charset="0"/>
              <a:buChar char="o"/>
            </a:pPr>
            <a:r>
              <a:rPr lang="en-US" dirty="0" smtClean="0"/>
              <a:t>Covenant Teaching Session 1</a:t>
            </a:r>
          </a:p>
          <a:p>
            <a:pPr lvl="2">
              <a:buFont typeface="Wingdings" panose="05000000000000000000" pitchFamily="2" charset="2"/>
              <a:buChar char="§"/>
            </a:pPr>
            <a:r>
              <a:rPr lang="en-US" dirty="0" smtClean="0">
                <a:hlinkClick r:id="rId2"/>
              </a:rPr>
              <a:t>https://www.youtube.com/watch?v=VKM4vzay6P8</a:t>
            </a:r>
            <a:endParaRPr lang="en-US" dirty="0" smtClean="0"/>
          </a:p>
          <a:p>
            <a:pPr lvl="2">
              <a:buFont typeface="Wingdings" panose="05000000000000000000" pitchFamily="2" charset="2"/>
              <a:buChar char="§"/>
            </a:pPr>
            <a:r>
              <a:rPr lang="en-US" dirty="0">
                <a:hlinkClick r:id="rId3"/>
              </a:rPr>
              <a:t>https://</a:t>
            </a:r>
            <a:r>
              <a:rPr lang="en-US" dirty="0" smtClean="0">
                <a:hlinkClick r:id="rId3"/>
              </a:rPr>
              <a:t>www.youtube.com/watch?v=9MQcZ5poQpk</a:t>
            </a:r>
            <a:endParaRPr lang="en-US" dirty="0" smtClean="0"/>
          </a:p>
          <a:p>
            <a:pPr lvl="2">
              <a:buFont typeface="Wingdings" panose="05000000000000000000" pitchFamily="2" charset="2"/>
              <a:buChar char="§"/>
            </a:pPr>
            <a:r>
              <a:rPr lang="en-US" dirty="0">
                <a:hlinkClick r:id="rId4"/>
              </a:rPr>
              <a:t>https://</a:t>
            </a:r>
            <a:r>
              <a:rPr lang="en-US" dirty="0" smtClean="0">
                <a:hlinkClick r:id="rId4"/>
              </a:rPr>
              <a:t>www.youtube.com/watch?v=6bs_gVBhers</a:t>
            </a:r>
            <a:endParaRPr lang="en-US" dirty="0" smtClean="0"/>
          </a:p>
          <a:p>
            <a:pPr lvl="2">
              <a:buFont typeface="Wingdings" panose="05000000000000000000" pitchFamily="2" charset="2"/>
              <a:buChar char="§"/>
            </a:pPr>
            <a:r>
              <a:rPr lang="en-US" dirty="0">
                <a:hlinkClick r:id="rId5"/>
              </a:rPr>
              <a:t>https://</a:t>
            </a:r>
            <a:r>
              <a:rPr lang="en-US" dirty="0" smtClean="0">
                <a:hlinkClick r:id="rId5"/>
              </a:rPr>
              <a:t>www.youtube.com/watch?v=_ANwV6pGPfg</a:t>
            </a:r>
            <a:endParaRPr lang="en-US" dirty="0" smtClean="0"/>
          </a:p>
          <a:p>
            <a:r>
              <a:rPr lang="en-US" i="1" dirty="0" smtClean="0"/>
              <a:t>Being God’s Faithful Community: A Covenant of Spiritual Practices for Central Plains Mennonite Conference</a:t>
            </a:r>
            <a:r>
              <a:rPr lang="en-US" dirty="0" smtClean="0"/>
              <a:t> p.42-45</a:t>
            </a:r>
          </a:p>
          <a:p>
            <a:r>
              <a:rPr lang="en-US" i="1" dirty="0" smtClean="0"/>
              <a:t>Appendices 1-3 p.47-51</a:t>
            </a:r>
            <a:endParaRPr lang="en-US" i="1" dirty="0"/>
          </a:p>
        </p:txBody>
      </p:sp>
    </p:spTree>
    <p:extLst>
      <p:ext uri="{BB962C8B-B14F-4D97-AF65-F5344CB8AC3E}">
        <p14:creationId xmlns:p14="http://schemas.microsoft.com/office/powerpoint/2010/main" val="161023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Focus:</a:t>
            </a:r>
            <a:endParaRPr lang="en-US" dirty="0"/>
          </a:p>
        </p:txBody>
      </p:sp>
      <p:sp>
        <p:nvSpPr>
          <p:cNvPr id="3" name="Content Placeholder 2"/>
          <p:cNvSpPr>
            <a:spLocks noGrp="1"/>
          </p:cNvSpPr>
          <p:nvPr>
            <p:ph idx="1"/>
          </p:nvPr>
        </p:nvSpPr>
        <p:spPr/>
        <p:txBody>
          <a:bodyPr/>
          <a:lstStyle/>
          <a:p>
            <a:r>
              <a:rPr lang="en-US" sz="3600" i="1" dirty="0"/>
              <a:t>To understand the meaning of covenant as used in the Bible and to reflect together on what it would mean for Central Plains Mennonite Conference to be a covenant people.</a:t>
            </a:r>
          </a:p>
          <a:p>
            <a:pPr marL="0" indent="0">
              <a:buNone/>
            </a:pPr>
            <a:endParaRPr lang="en-US" dirty="0"/>
          </a:p>
        </p:txBody>
      </p:sp>
    </p:spTree>
    <p:extLst>
      <p:ext uri="{BB962C8B-B14F-4D97-AF65-F5344CB8AC3E}">
        <p14:creationId xmlns:p14="http://schemas.microsoft.com/office/powerpoint/2010/main" val="1635283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Questions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When you hear the word “covenant,” what comes to your mind?</a:t>
            </a:r>
          </a:p>
          <a:p>
            <a:pPr marL="514350" indent="-514350">
              <a:buFont typeface="+mj-lt"/>
              <a:buAutoNum type="arabicPeriod"/>
            </a:pPr>
            <a:endParaRPr lang="en-US" dirty="0"/>
          </a:p>
          <a:p>
            <a:pPr marL="514350" indent="-514350">
              <a:buFont typeface="+mj-lt"/>
              <a:buAutoNum type="arabicPeriod"/>
            </a:pPr>
            <a:endParaRPr lang="en-US" dirty="0" smtClean="0"/>
          </a:p>
          <a:p>
            <a:pPr marL="514350" indent="-514350">
              <a:buFont typeface="+mj-lt"/>
              <a:buAutoNum type="arabicPeriod"/>
            </a:pPr>
            <a:r>
              <a:rPr lang="en-US" dirty="0" smtClean="0"/>
              <a:t>Name examples of some covenant relationships you are involved with.</a:t>
            </a:r>
            <a:endParaRPr lang="en-US" dirty="0"/>
          </a:p>
        </p:txBody>
      </p:sp>
    </p:spTree>
    <p:extLst>
      <p:ext uri="{BB962C8B-B14F-4D97-AF65-F5344CB8AC3E}">
        <p14:creationId xmlns:p14="http://schemas.microsoft.com/office/powerpoint/2010/main" val="226384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Biblical Overview of Covenant</a:t>
            </a:r>
            <a:endParaRPr lang="en-US" dirty="0"/>
          </a:p>
        </p:txBody>
      </p:sp>
      <p:sp>
        <p:nvSpPr>
          <p:cNvPr id="3" name="Content Placeholder 2"/>
          <p:cNvSpPr>
            <a:spLocks noGrp="1"/>
          </p:cNvSpPr>
          <p:nvPr>
            <p:ph idx="1"/>
          </p:nvPr>
        </p:nvSpPr>
        <p:spPr>
          <a:xfrm>
            <a:off x="1120000" y="1825624"/>
            <a:ext cx="10233800" cy="4735195"/>
          </a:xfrm>
        </p:spPr>
        <p:txBody>
          <a:bodyPr>
            <a:normAutofit fontScale="92500" lnSpcReduction="10000"/>
          </a:bodyPr>
          <a:lstStyle/>
          <a:p>
            <a:r>
              <a:rPr lang="en-US" b="1" dirty="0" smtClean="0"/>
              <a:t>Genesis 1:28-2:3 </a:t>
            </a:r>
            <a:r>
              <a:rPr lang="en-US" i="1" dirty="0" smtClean="0"/>
              <a:t>God’s covenant with Adam &amp; Eve</a:t>
            </a:r>
          </a:p>
          <a:p>
            <a:r>
              <a:rPr lang="en-US" b="1" dirty="0" smtClean="0"/>
              <a:t>Genesis 9:8-17</a:t>
            </a:r>
            <a:r>
              <a:rPr lang="en-US" dirty="0" smtClean="0"/>
              <a:t> </a:t>
            </a:r>
            <a:r>
              <a:rPr lang="en-US" i="1" dirty="0" smtClean="0"/>
              <a:t>God’s covenant with Noah</a:t>
            </a:r>
          </a:p>
          <a:p>
            <a:r>
              <a:rPr lang="en-US" b="1" dirty="0" smtClean="0"/>
              <a:t>Genesis 15:1-21; 17:1-14 </a:t>
            </a:r>
            <a:r>
              <a:rPr lang="en-US" i="1" dirty="0" smtClean="0"/>
              <a:t>God’s covenant with Abram</a:t>
            </a:r>
          </a:p>
          <a:p>
            <a:r>
              <a:rPr lang="en-US" b="1" dirty="0" smtClean="0"/>
              <a:t>Exodus 19:16-20:21; 24:1-7 </a:t>
            </a:r>
            <a:r>
              <a:rPr lang="en-US" i="1" dirty="0" smtClean="0"/>
              <a:t>God’s covenant at Mt. Sinai – The Ten Commandments</a:t>
            </a:r>
          </a:p>
          <a:p>
            <a:r>
              <a:rPr lang="en-US" b="1" dirty="0" smtClean="0"/>
              <a:t>Jeremiah 31:31-34 </a:t>
            </a:r>
            <a:r>
              <a:rPr lang="en-US" i="1" dirty="0" smtClean="0"/>
              <a:t>A New Covenant</a:t>
            </a:r>
          </a:p>
          <a:p>
            <a:r>
              <a:rPr lang="en-US" dirty="0" smtClean="0"/>
              <a:t>2 Samuel 7:16 </a:t>
            </a:r>
            <a:r>
              <a:rPr lang="en-US" i="1" dirty="0" smtClean="0"/>
              <a:t>God’s Covenant with David</a:t>
            </a:r>
          </a:p>
          <a:p>
            <a:r>
              <a:rPr lang="en-US" b="1" dirty="0" smtClean="0"/>
              <a:t>Matthew 26:26-29; Mark 14:22-25; Luke 22:14-20 </a:t>
            </a:r>
            <a:r>
              <a:rPr lang="en-US" i="1" dirty="0" smtClean="0"/>
              <a:t>Jesus – “This cup is the new covenant in my blood”</a:t>
            </a:r>
          </a:p>
          <a:p>
            <a:r>
              <a:rPr lang="en-US" b="1" dirty="0" smtClean="0"/>
              <a:t>Hebrews 8:6-13 (See also Chapters 9 &amp; 10) </a:t>
            </a:r>
            <a:r>
              <a:rPr lang="en-US" i="1" dirty="0" smtClean="0"/>
              <a:t>Jesus, the High Priest of a better covenant</a:t>
            </a:r>
            <a:endParaRPr lang="en-US" b="1" dirty="0"/>
          </a:p>
        </p:txBody>
      </p:sp>
    </p:spTree>
    <p:extLst>
      <p:ext uri="{BB962C8B-B14F-4D97-AF65-F5344CB8AC3E}">
        <p14:creationId xmlns:p14="http://schemas.microsoft.com/office/powerpoint/2010/main" val="392222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Questions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Who initiates the covenant and why?</a:t>
            </a:r>
          </a:p>
          <a:p>
            <a:pPr marL="514350" indent="-514350">
              <a:buFont typeface="+mj-lt"/>
              <a:buAutoNum type="arabicPeriod"/>
            </a:pPr>
            <a:r>
              <a:rPr lang="en-US" dirty="0" smtClean="0"/>
              <a:t>Who are the parties named in this covenant?</a:t>
            </a:r>
          </a:p>
          <a:p>
            <a:pPr marL="514350" indent="-514350">
              <a:buFont typeface="+mj-lt"/>
              <a:buAutoNum type="arabicPeriod"/>
            </a:pPr>
            <a:r>
              <a:rPr lang="en-US" dirty="0" smtClean="0"/>
              <a:t>What are the promises, oaths and vows spoken in this covenant?</a:t>
            </a:r>
          </a:p>
          <a:p>
            <a:pPr marL="514350" indent="-514350">
              <a:buFont typeface="+mj-lt"/>
              <a:buAutoNum type="arabicPeriod"/>
            </a:pPr>
            <a:r>
              <a:rPr lang="en-US" dirty="0" smtClean="0"/>
              <a:t>Are there any blessings and curses mentioned in the covenant?</a:t>
            </a:r>
          </a:p>
          <a:p>
            <a:pPr marL="514350" indent="-514350">
              <a:buFont typeface="+mj-lt"/>
              <a:buAutoNum type="arabicPeriod"/>
            </a:pPr>
            <a:r>
              <a:rPr lang="en-US" dirty="0" smtClean="0"/>
              <a:t>What human response does this covenant call for?</a:t>
            </a:r>
          </a:p>
          <a:p>
            <a:pPr marL="514350" indent="-514350">
              <a:buFont typeface="+mj-lt"/>
              <a:buAutoNum type="arabicPeriod"/>
            </a:pPr>
            <a:r>
              <a:rPr lang="en-US" dirty="0" smtClean="0"/>
              <a:t>What is the sign given that helps the parties remember this covenant?</a:t>
            </a:r>
          </a:p>
          <a:p>
            <a:pPr marL="514350" indent="-514350">
              <a:buFont typeface="+mj-lt"/>
              <a:buAutoNum type="arabicPeriod"/>
            </a:pPr>
            <a:r>
              <a:rPr lang="en-US" dirty="0" smtClean="0"/>
              <a:t>Describe the relationship this covenant establishes. </a:t>
            </a:r>
            <a:endParaRPr lang="en-US" dirty="0"/>
          </a:p>
        </p:txBody>
      </p:sp>
    </p:spTree>
    <p:extLst>
      <p:ext uri="{BB962C8B-B14F-4D97-AF65-F5344CB8AC3E}">
        <p14:creationId xmlns:p14="http://schemas.microsoft.com/office/powerpoint/2010/main" val="407410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143</TotalTime>
  <Words>1616</Words>
  <Application>Microsoft Office PowerPoint</Application>
  <PresentationFormat>Widescreen</PresentationFormat>
  <Paragraphs>108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Corbel</vt:lpstr>
      <vt:lpstr>Courier New</vt:lpstr>
      <vt:lpstr>Wingdings</vt:lpstr>
      <vt:lpstr>Depth</vt:lpstr>
      <vt:lpstr>Being God’s Faithful Community:  A Covenant of Spiritual Practices</vt:lpstr>
      <vt:lpstr>Summary</vt:lpstr>
      <vt:lpstr>Summary</vt:lpstr>
      <vt:lpstr>Outline of Book</vt:lpstr>
      <vt:lpstr>Outline of Book</vt:lpstr>
      <vt:lpstr>Lesson Focus:</vt:lpstr>
      <vt:lpstr>Focus Questions</vt:lpstr>
      <vt:lpstr>A Biblical Overview of Covenant</vt:lpstr>
      <vt:lpstr>Group Questions</vt:lpstr>
      <vt:lpstr>Group Discussion</vt:lpstr>
      <vt:lpstr>Keys to Covenants in the Bible</vt:lpstr>
      <vt:lpstr>Keys to Covenants in the Bible</vt:lpstr>
      <vt:lpstr>Keys to Covenants in the Bible</vt:lpstr>
      <vt:lpstr>Keys to Covenants in the Bible</vt:lpstr>
      <vt:lpstr>Discussing Covenant</vt:lpstr>
      <vt:lpstr>Discussion</vt:lpstr>
      <vt:lpstr>Key Points</vt:lpstr>
      <vt:lpstr>Key Points</vt:lpstr>
      <vt:lpstr>Key Points</vt:lpstr>
      <vt:lpstr>Key Points</vt:lpstr>
      <vt:lpstr>Wrap-Up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God’s Faithful Community:  A Covenant of Spiritual Practices</dc:title>
  <dc:creator>Joel Beachy</dc:creator>
  <cp:lastModifiedBy>Joel Beachy</cp:lastModifiedBy>
  <cp:revision>29</cp:revision>
  <dcterms:created xsi:type="dcterms:W3CDTF">2016-01-08T17:55:36Z</dcterms:created>
  <dcterms:modified xsi:type="dcterms:W3CDTF">2016-01-08T21:10:04Z</dcterms:modified>
</cp:coreProperties>
</file>